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372" r:id="rId3"/>
    <p:sldId id="373" r:id="rId4"/>
    <p:sldId id="294" r:id="rId5"/>
    <p:sldId id="339" r:id="rId6"/>
    <p:sldId id="292" r:id="rId7"/>
    <p:sldId id="379" r:id="rId8"/>
    <p:sldId id="300" r:id="rId9"/>
    <p:sldId id="299" r:id="rId10"/>
    <p:sldId id="301" r:id="rId11"/>
    <p:sldId id="303" r:id="rId12"/>
    <p:sldId id="304" r:id="rId13"/>
    <p:sldId id="375" r:id="rId14"/>
    <p:sldId id="306" r:id="rId15"/>
    <p:sldId id="346" r:id="rId16"/>
    <p:sldId id="371" r:id="rId17"/>
    <p:sldId id="320" r:id="rId18"/>
    <p:sldId id="348" r:id="rId19"/>
    <p:sldId id="316" r:id="rId20"/>
    <p:sldId id="335" r:id="rId21"/>
    <p:sldId id="310" r:id="rId22"/>
    <p:sldId id="380" r:id="rId23"/>
    <p:sldId id="319" r:id="rId24"/>
    <p:sldId id="322" r:id="rId25"/>
    <p:sldId id="313" r:id="rId26"/>
    <p:sldId id="324" r:id="rId27"/>
    <p:sldId id="311" r:id="rId28"/>
    <p:sldId id="328" r:id="rId29"/>
    <p:sldId id="325" r:id="rId30"/>
    <p:sldId id="326" r:id="rId31"/>
    <p:sldId id="329" r:id="rId32"/>
    <p:sldId id="334" r:id="rId33"/>
    <p:sldId id="331" r:id="rId34"/>
    <p:sldId id="370" r:id="rId35"/>
    <p:sldId id="355" r:id="rId36"/>
    <p:sldId id="376" r:id="rId37"/>
    <p:sldId id="332" r:id="rId38"/>
    <p:sldId id="356" r:id="rId39"/>
    <p:sldId id="378" r:id="rId40"/>
    <p:sldId id="338" r:id="rId41"/>
    <p:sldId id="377"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372"/>
            <p14:sldId id="373"/>
          </p14:sldIdLst>
        </p14:section>
        <p14:section name="1. Recap: basic operations" id="{4C93546C-6ADF-4058-8221-ACA142E801C1}">
          <p14:sldIdLst>
            <p14:sldId id="294"/>
          </p14:sldIdLst>
        </p14:section>
        <p14:section name="2. About variables" id="{2FE44057-C7B1-45D9-81BA-0D0A309B1433}">
          <p14:sldIdLst>
            <p14:sldId id="339"/>
            <p14:sldId id="292"/>
            <p14:sldId id="379"/>
            <p14:sldId id="300"/>
            <p14:sldId id="299"/>
            <p14:sldId id="301"/>
            <p14:sldId id="303"/>
            <p14:sldId id="304"/>
            <p14:sldId id="375"/>
            <p14:sldId id="306"/>
          </p14:sldIdLst>
        </p14:section>
        <p14:section name="3. Basic math operators in Python" id="{BD829606-5F3B-4C52-A435-521BF99A59FB}">
          <p14:sldIdLst>
            <p14:sldId id="346"/>
            <p14:sldId id="371"/>
            <p14:sldId id="320"/>
            <p14:sldId id="348"/>
            <p14:sldId id="316"/>
          </p14:sldIdLst>
        </p14:section>
        <p14:section name="4. Playing a bit" id="{770D3B69-065D-46F0-BA37-EECE620545A7}">
          <p14:sldIdLst>
            <p14:sldId id="335"/>
            <p14:sldId id="310"/>
            <p14:sldId id="380"/>
            <p14:sldId id="319"/>
          </p14:sldIdLst>
        </p14:section>
        <p14:section name="5. Commenting your code" id="{C5261B11-BEEB-425B-A769-D2638CBE33C8}">
          <p14:sldIdLst>
            <p14:sldId id="322"/>
            <p14:sldId id="313"/>
            <p14:sldId id="324"/>
            <p14:sldId id="311"/>
          </p14:sldIdLst>
        </p14:section>
        <p14:section name="6. Printing and getting stuff" id="{F4611843-CF68-4D82-A237-34CD38BBD877}">
          <p14:sldIdLst>
            <p14:sldId id="328"/>
            <p14:sldId id="325"/>
            <p14:sldId id="326"/>
            <p14:sldId id="329"/>
            <p14:sldId id="334"/>
            <p14:sldId id="331"/>
            <p14:sldId id="370"/>
            <p14:sldId id="355"/>
            <p14:sldId id="376"/>
            <p14:sldId id="332"/>
            <p14:sldId id="356"/>
          </p14:sldIdLst>
        </p14:section>
        <p14:section name="7. Playing a bit more" id="{3797AB4B-BF1E-4E0A-80D2-5762759746D2}">
          <p14:sldIdLst>
            <p14:sldId id="378"/>
            <p14:sldId id="338"/>
          </p14:sldIdLst>
        </p14:section>
        <p14:section name="Conclusion" id="{9A871C58-26B7-453C-907F-18F84592908D}">
          <p14:sldIdLst>
            <p14:sldId id="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2057E2C-20EF-45B9-BD18-1D1DF51223BE}" v="1" dt="2025-08-01T08:18:30.3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144" y="5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124F3AA-6C42-48CB-AA7C-59326CE28EDC}"/>
    <pc:docChg chg="modSld">
      <pc:chgData name="Matthieu De Mari" userId="dfb708c9-d8dc-439f-9a3b-c772bf4a311c" providerId="ADAL" clId="{C124F3AA-6C42-48CB-AA7C-59326CE28EDC}" dt="2025-03-12T06:34:09.401" v="3" actId="20577"/>
      <pc:docMkLst>
        <pc:docMk/>
      </pc:docMkLst>
      <pc:sldChg chg="modSp mod">
        <pc:chgData name="Matthieu De Mari" userId="dfb708c9-d8dc-439f-9a3b-c772bf4a311c" providerId="ADAL" clId="{C124F3AA-6C42-48CB-AA7C-59326CE28EDC}" dt="2025-03-12T06:34:09.401" v="3" actId="20577"/>
        <pc:sldMkLst>
          <pc:docMk/>
          <pc:sldMk cId="3681703293" sldId="378"/>
        </pc:sldMkLst>
      </pc:sldChg>
    </pc:docChg>
  </pc:docChgLst>
  <pc:docChgLst>
    <pc:chgData name="Matthieu De Mari" userId="dfb708c9-d8dc-439f-9a3b-c772bf4a311c" providerId="ADAL" clId="{D2057E2C-20EF-45B9-BD18-1D1DF51223BE}"/>
    <pc:docChg chg="modSld">
      <pc:chgData name="Matthieu De Mari" userId="dfb708c9-d8dc-439f-9a3b-c772bf4a311c" providerId="ADAL" clId="{D2057E2C-20EF-45B9-BD18-1D1DF51223BE}" dt="2025-08-01T08:18:30.323" v="2"/>
      <pc:docMkLst>
        <pc:docMk/>
      </pc:docMkLst>
      <pc:sldChg chg="modSp mod">
        <pc:chgData name="Matthieu De Mari" userId="dfb708c9-d8dc-439f-9a3b-c772bf4a311c" providerId="ADAL" clId="{D2057E2C-20EF-45B9-BD18-1D1DF51223BE}" dt="2025-08-01T08:18:30.323" v="2"/>
        <pc:sldMkLst>
          <pc:docMk/>
          <pc:sldMk cId="328121941" sldId="339"/>
        </pc:sldMkLst>
        <pc:spChg chg="mod">
          <ac:chgData name="Matthieu De Mari" userId="dfb708c9-d8dc-439f-9a3b-c772bf4a311c" providerId="ADAL" clId="{D2057E2C-20EF-45B9-BD18-1D1DF51223BE}" dt="2025-08-01T08:18:30.323" v="2"/>
          <ac:spMkLst>
            <pc:docMk/>
            <pc:sldMk cId="328121941" sldId="339"/>
            <ac:spMk id="3" creationId="{05C71F7F-68F1-453E-AD4C-AE1EBCB30F2A}"/>
          </ac:spMkLst>
        </pc:spChg>
      </pc:sldChg>
      <pc:sldChg chg="modSp mod">
        <pc:chgData name="Matthieu De Mari" userId="dfb708c9-d8dc-439f-9a3b-c772bf4a311c" providerId="ADAL" clId="{D2057E2C-20EF-45B9-BD18-1D1DF51223BE}" dt="2025-08-01T08:14:19.088" v="0" actId="20577"/>
        <pc:sldMkLst>
          <pc:docMk/>
          <pc:sldMk cId="1736558072" sldId="376"/>
        </pc:sldMkLst>
        <pc:spChg chg="mod">
          <ac:chgData name="Matthieu De Mari" userId="dfb708c9-d8dc-439f-9a3b-c772bf4a311c" providerId="ADAL" clId="{D2057E2C-20EF-45B9-BD18-1D1DF51223BE}" dt="2025-08-01T08:14:19.088" v="0" actId="20577"/>
          <ac:spMkLst>
            <pc:docMk/>
            <pc:sldMk cId="1736558072" sldId="376"/>
            <ac:spMk id="2" creationId="{F860CA1A-4547-44A0-AE47-AD1185D89AE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CE9B2-261F-401B-9253-22489175FF25}" type="datetimeFigureOut">
              <a:rPr lang="en-GB" smtClean="0"/>
              <a:t>01/08/2025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DEA8FB-6245-4E74-8B26-24F2F664023D}" type="slidenum">
              <a:rPr lang="en-GB" smtClean="0"/>
              <a:t>‹#›</a:t>
            </a:fld>
            <a:endParaRPr lang="en-GB"/>
          </a:p>
        </p:txBody>
      </p:sp>
    </p:spTree>
    <p:extLst>
      <p:ext uri="{BB962C8B-B14F-4D97-AF65-F5344CB8AC3E}">
        <p14:creationId xmlns:p14="http://schemas.microsoft.com/office/powerpoint/2010/main" val="279963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051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494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37B8-F7E1-40F9-5EFF-8C49076A8B2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9FB0D71-901E-424E-7647-517AED2EF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961708D-8902-92C3-42C6-DB036F8ED87E}"/>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5" name="Footer Placeholder 4">
            <a:extLst>
              <a:ext uri="{FF2B5EF4-FFF2-40B4-BE49-F238E27FC236}">
                <a16:creationId xmlns:a16="http://schemas.microsoft.com/office/drawing/2014/main" id="{31E3A63F-2EDB-D710-B6F3-E83CECD0C3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0843E3-C754-C4C1-F17E-8C33E22370C0}"/>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163725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24E40-0196-125C-1904-DFF0E1A5DE2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23F086A-9D6C-CA90-11E0-9B846E6FB2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0C21C88-2587-BF22-53FB-4F8C64EB68BE}"/>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5" name="Footer Placeholder 4">
            <a:extLst>
              <a:ext uri="{FF2B5EF4-FFF2-40B4-BE49-F238E27FC236}">
                <a16:creationId xmlns:a16="http://schemas.microsoft.com/office/drawing/2014/main" id="{E86041B1-383F-8C8D-5002-4C0C3529ED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EE189E-3C6A-A02A-6A82-C706C71771FA}"/>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028991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EC7BEB-9598-008B-4171-2F0087D5300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317565BF-2527-3EC4-22C7-8B89A552387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45C0D11-6BFF-9844-9453-5E1EF221CFF2}"/>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5" name="Footer Placeholder 4">
            <a:extLst>
              <a:ext uri="{FF2B5EF4-FFF2-40B4-BE49-F238E27FC236}">
                <a16:creationId xmlns:a16="http://schemas.microsoft.com/office/drawing/2014/main" id="{51C02851-9A2E-B5A6-1B2B-4863EC360C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9D64D3-D217-1503-6A76-8EE8C56D30A4}"/>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189196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315213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65197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8640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06131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181851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670342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36563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827145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A838-B481-6265-064D-7754DAE6EC9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9AC7AA1-8A1A-9E93-06ED-482A3D8455A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B6E2387-E875-D6B5-B82F-D39F0F7C54D0}"/>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5" name="Footer Placeholder 4">
            <a:extLst>
              <a:ext uri="{FF2B5EF4-FFF2-40B4-BE49-F238E27FC236}">
                <a16:creationId xmlns:a16="http://schemas.microsoft.com/office/drawing/2014/main" id="{C83CDE28-8EF2-3381-2829-66554A2E39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060D9B-5FE1-88BA-5225-8FAECF8B6516}"/>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249281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224028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01821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115020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1713-E2C6-EAE4-DA77-8ADF9BBAE51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3F225629-A3C4-D729-42A3-5ECE316A0F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CA6CE4F-5F21-CD13-3B55-5AFE9F2EF12B}"/>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5" name="Footer Placeholder 4">
            <a:extLst>
              <a:ext uri="{FF2B5EF4-FFF2-40B4-BE49-F238E27FC236}">
                <a16:creationId xmlns:a16="http://schemas.microsoft.com/office/drawing/2014/main" id="{2C3B7D28-CBEC-2313-D2BF-8C023125A3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1ECEDE-EEA8-2193-4C24-AA858B1CB2FC}"/>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3666579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FFB1-7A80-D4A2-A077-551CFF5E9AA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872159A-B18B-1514-4DDF-53F264049B1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B8BB1F4-B26A-8940-6CD5-8F0527C9777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8FC006E-096A-0778-9051-EBC99D7CE802}"/>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6" name="Footer Placeholder 5">
            <a:extLst>
              <a:ext uri="{FF2B5EF4-FFF2-40B4-BE49-F238E27FC236}">
                <a16:creationId xmlns:a16="http://schemas.microsoft.com/office/drawing/2014/main" id="{FE0393CD-D17B-773F-610B-40E6A48180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672AF6-A257-374A-D24C-E2CC87692F98}"/>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64350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06C3-FBD8-0109-1891-F6B87641A28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1E3D8D8-AD1A-F8E1-FE03-449048F097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52C302-F5E0-5320-6346-8A174751C4D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AEE93D4-75D9-F99C-B1D1-CD347F14BA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313BBA-A933-9A40-F49A-EBCEE2FBE25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9642C7D-38E7-CFF1-353B-EA8C9D7275D4}"/>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8" name="Footer Placeholder 7">
            <a:extLst>
              <a:ext uri="{FF2B5EF4-FFF2-40B4-BE49-F238E27FC236}">
                <a16:creationId xmlns:a16="http://schemas.microsoft.com/office/drawing/2014/main" id="{A5556FE4-F568-D4B6-9A0F-CEADF29BC57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BD20D19-8169-F636-0AD5-2F18CACB1E70}"/>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98977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133-F45D-C0F6-9C17-63E0FD4EE52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EF1ECD6-D05D-A846-14C5-226280EC4D2B}"/>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4" name="Footer Placeholder 3">
            <a:extLst>
              <a:ext uri="{FF2B5EF4-FFF2-40B4-BE49-F238E27FC236}">
                <a16:creationId xmlns:a16="http://schemas.microsoft.com/office/drawing/2014/main" id="{0116D1E6-29F6-CCC8-C39C-E6E5A412BCE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D99843A-603C-A3E0-4EFE-F5F77B7499D9}"/>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687481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67E37-42BE-1867-7085-9564C9C397F3}"/>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3" name="Footer Placeholder 2">
            <a:extLst>
              <a:ext uri="{FF2B5EF4-FFF2-40B4-BE49-F238E27FC236}">
                <a16:creationId xmlns:a16="http://schemas.microsoft.com/office/drawing/2014/main" id="{762E8C58-62E4-D95B-02B8-B7A4D9ACA89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2CFDBC6-8AD6-8B58-B00F-5E27AF9CECAD}"/>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511674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1914-C52E-F261-D447-8FBC3DD96F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082C88C-BCF7-8909-CDF1-ADEBA635E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42A53E7-785A-7141-57F6-5A4B6F080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49CF9FA-81B6-41FD-19AF-74512B53BD2B}"/>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6" name="Footer Placeholder 5">
            <a:extLst>
              <a:ext uri="{FF2B5EF4-FFF2-40B4-BE49-F238E27FC236}">
                <a16:creationId xmlns:a16="http://schemas.microsoft.com/office/drawing/2014/main" id="{161B0BAA-C040-1997-CADC-490CA1D3D9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88587B-5B45-5963-4329-A8168393842E}"/>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152099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458-F409-EABB-4798-2A72CA39F83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8C0F87F-BC1B-50D5-92C1-9ABB8C0A8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6ED64B3-B952-C0D0-C28E-A8982F222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A930C7-A08C-BB29-ECB1-62C7B28A7F13}"/>
              </a:ext>
            </a:extLst>
          </p:cNvPr>
          <p:cNvSpPr>
            <a:spLocks noGrp="1"/>
          </p:cNvSpPr>
          <p:nvPr>
            <p:ph type="dt" sz="half" idx="10"/>
          </p:nvPr>
        </p:nvSpPr>
        <p:spPr/>
        <p:txBody>
          <a:bodyPr/>
          <a:lstStyle/>
          <a:p>
            <a:fld id="{5736132D-A821-4581-839E-09F6F14BFE77}" type="datetimeFigureOut">
              <a:rPr lang="en-GB" smtClean="0"/>
              <a:t>01/08/2025</a:t>
            </a:fld>
            <a:endParaRPr lang="en-GB"/>
          </a:p>
        </p:txBody>
      </p:sp>
      <p:sp>
        <p:nvSpPr>
          <p:cNvPr id="6" name="Footer Placeholder 5">
            <a:extLst>
              <a:ext uri="{FF2B5EF4-FFF2-40B4-BE49-F238E27FC236}">
                <a16:creationId xmlns:a16="http://schemas.microsoft.com/office/drawing/2014/main" id="{C2D70C2F-7B10-8D70-B406-C1D62BC9F0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BA2F34-1CC3-9B5C-AD3A-6AF7CFD19181}"/>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896761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ED797-A19B-BE52-45BA-8F91830D61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9C457DE-261C-6C1E-009D-2F5FC6DF9B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6077467-6381-56FD-61FB-87C957B6FA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36132D-A821-4581-839E-09F6F14BFE77}" type="datetimeFigureOut">
              <a:rPr lang="en-GB" smtClean="0"/>
              <a:t>01/08/2025</a:t>
            </a:fld>
            <a:endParaRPr lang="en-GB"/>
          </a:p>
        </p:txBody>
      </p:sp>
      <p:sp>
        <p:nvSpPr>
          <p:cNvPr id="5" name="Footer Placeholder 4">
            <a:extLst>
              <a:ext uri="{FF2B5EF4-FFF2-40B4-BE49-F238E27FC236}">
                <a16:creationId xmlns:a16="http://schemas.microsoft.com/office/drawing/2014/main" id="{71DEC365-5ED0-23DA-A899-4F5EA695F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B2124E0-D27F-7106-9DD2-AA2FB2C81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FC40D0-99A8-4183-A2D6-B964AF825766}" type="slidenum">
              <a:rPr lang="en-GB" smtClean="0"/>
              <a:t>‹#›</a:t>
            </a:fld>
            <a:endParaRPr lang="en-GB"/>
          </a:p>
        </p:txBody>
      </p:sp>
    </p:spTree>
    <p:extLst>
      <p:ext uri="{BB962C8B-B14F-4D97-AF65-F5344CB8AC3E}">
        <p14:creationId xmlns:p14="http://schemas.microsoft.com/office/powerpoint/2010/main" val="1087477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8/1/2025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4266572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NUL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0.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9.png"/><Relationship Id="rId5" Type="http://schemas.openxmlformats.org/officeDocument/2006/relationships/tags" Target="../tags/tag6.xml"/><Relationship Id="rId10" Type="http://schemas.openxmlformats.org/officeDocument/2006/relationships/image" Target="../media/image8.svg"/><Relationship Id="rId4" Type="http://schemas.openxmlformats.org/officeDocument/2006/relationships/tags" Target="../tags/tag5.xml"/><Relationship Id="rId9" Type="http://schemas.openxmlformats.org/officeDocument/2006/relationships/image" Target="../media/image7.png"/><Relationship Id="rId14" Type="http://schemas.openxmlformats.org/officeDocument/2006/relationships/image" Target="../media/image12.sv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1524000" y="216310"/>
            <a:ext cx="9144000" cy="3897006"/>
          </a:xfrm>
        </p:spPr>
        <p:txBody>
          <a:bodyPr>
            <a:normAutofit fontScale="90000"/>
          </a:bodyPr>
          <a:lstStyle/>
          <a:p>
            <a:r>
              <a:rPr lang="en-US" dirty="0"/>
              <a:t>A gamified introduction to Python Programming</a:t>
            </a:r>
            <a:br>
              <a:rPr lang="en-US" dirty="0"/>
            </a:br>
            <a:br>
              <a:rPr lang="en-US" dirty="0"/>
            </a:br>
            <a:r>
              <a:rPr lang="en-US" dirty="0"/>
              <a:t>Lecture 2</a:t>
            </a:r>
            <a:br>
              <a:rPr lang="en-US" dirty="0"/>
            </a:br>
            <a:r>
              <a:rPr lang="en-US" dirty="0"/>
              <a:t>Basic Concepts of Programming</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2026891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7FF7-0D3D-483F-AE56-0A1E0A0CF4AA}"/>
              </a:ext>
            </a:extLst>
          </p:cNvPr>
          <p:cNvSpPr>
            <a:spLocks noGrp="1"/>
          </p:cNvSpPr>
          <p:nvPr>
            <p:ph type="title"/>
          </p:nvPr>
        </p:nvSpPr>
        <p:spPr/>
        <p:txBody>
          <a:bodyPr/>
          <a:lstStyle/>
          <a:p>
            <a:r>
              <a:rPr lang="en-US" dirty="0"/>
              <a:t>Type conversion</a:t>
            </a:r>
          </a:p>
        </p:txBody>
      </p:sp>
      <p:sp>
        <p:nvSpPr>
          <p:cNvPr id="3" name="Content Placeholder 2">
            <a:extLst>
              <a:ext uri="{FF2B5EF4-FFF2-40B4-BE49-F238E27FC236}">
                <a16:creationId xmlns:a16="http://schemas.microsoft.com/office/drawing/2014/main" id="{EE18A837-C06D-4C47-9663-7A901B232C62}"/>
              </a:ext>
            </a:extLst>
          </p:cNvPr>
          <p:cNvSpPr>
            <a:spLocks noGrp="1"/>
          </p:cNvSpPr>
          <p:nvPr>
            <p:ph sz="half" idx="1"/>
          </p:nvPr>
        </p:nvSpPr>
        <p:spPr>
          <a:xfrm>
            <a:off x="838199" y="1825624"/>
            <a:ext cx="5414107" cy="5032375"/>
          </a:xfrm>
        </p:spPr>
        <p:txBody>
          <a:bodyPr>
            <a:normAutofit/>
          </a:bodyPr>
          <a:lstStyle/>
          <a:p>
            <a:pPr marL="0" indent="0">
              <a:buNone/>
            </a:pPr>
            <a:r>
              <a:rPr lang="en-US" b="1" dirty="0"/>
              <a:t>Int/Float </a:t>
            </a:r>
            <a:r>
              <a:rPr lang="en-US" b="1" dirty="0">
                <a:sym typeface="Wingdings" panose="05000000000000000000" pitchFamily="2" charset="2"/>
              </a:rPr>
              <a:t></a:t>
            </a:r>
            <a:r>
              <a:rPr lang="en-US" b="1" dirty="0"/>
              <a:t> String: </a:t>
            </a:r>
            <a:r>
              <a:rPr lang="en-US" dirty="0"/>
              <a:t>You can convert any int/float to a string using the </a:t>
            </a:r>
            <a:r>
              <a:rPr lang="en-US" b="1" dirty="0"/>
              <a:t>str() </a:t>
            </a:r>
            <a:r>
              <a:rPr lang="en-US" dirty="0"/>
              <a:t>function.</a:t>
            </a:r>
          </a:p>
          <a:p>
            <a:r>
              <a:rPr lang="en-US" b="1" dirty="0"/>
              <a:t>Note: </a:t>
            </a:r>
            <a:r>
              <a:rPr lang="en-US" dirty="0"/>
              <a:t>Both the int/float and the str variables might print the same thing on screen, but they are not equivalent when it comes to what is stored in memory and how these variables can be used!</a:t>
            </a:r>
            <a:br>
              <a:rPr lang="en-US" dirty="0"/>
            </a:br>
            <a:br>
              <a:rPr lang="en-US" dirty="0"/>
            </a:br>
            <a:r>
              <a:rPr lang="en-US" dirty="0"/>
              <a:t>For your computer, these two variables are very different things!</a:t>
            </a:r>
          </a:p>
        </p:txBody>
      </p:sp>
      <p:pic>
        <p:nvPicPr>
          <p:cNvPr id="5" name="Picture 4">
            <a:extLst>
              <a:ext uri="{FF2B5EF4-FFF2-40B4-BE49-F238E27FC236}">
                <a16:creationId xmlns:a16="http://schemas.microsoft.com/office/drawing/2014/main" id="{C69F1705-64EE-45C8-A6EF-CBC63D32F74B}"/>
              </a:ext>
            </a:extLst>
          </p:cNvPr>
          <p:cNvPicPr>
            <a:picLocks noChangeAspect="1"/>
          </p:cNvPicPr>
          <p:nvPr/>
        </p:nvPicPr>
        <p:blipFill rotWithShape="1">
          <a:blip r:embed="rId2"/>
          <a:srcRect l="60065" t="32253" r="26730" b="25128"/>
          <a:stretch/>
        </p:blipFill>
        <p:spPr>
          <a:xfrm>
            <a:off x="6252306" y="825388"/>
            <a:ext cx="5502031" cy="5549232"/>
          </a:xfrm>
          <a:prstGeom prst="rect">
            <a:avLst/>
          </a:prstGeom>
        </p:spPr>
      </p:pic>
    </p:spTree>
    <p:extLst>
      <p:ext uri="{BB962C8B-B14F-4D97-AF65-F5344CB8AC3E}">
        <p14:creationId xmlns:p14="http://schemas.microsoft.com/office/powerpoint/2010/main" val="48448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7FF7-0D3D-483F-AE56-0A1E0A0CF4AA}"/>
              </a:ext>
            </a:extLst>
          </p:cNvPr>
          <p:cNvSpPr>
            <a:spLocks noGrp="1"/>
          </p:cNvSpPr>
          <p:nvPr>
            <p:ph type="title"/>
          </p:nvPr>
        </p:nvSpPr>
        <p:spPr/>
        <p:txBody>
          <a:bodyPr/>
          <a:lstStyle/>
          <a:p>
            <a:r>
              <a:rPr lang="en-US" dirty="0"/>
              <a:t>Type conversion</a:t>
            </a:r>
          </a:p>
        </p:txBody>
      </p:sp>
      <p:pic>
        <p:nvPicPr>
          <p:cNvPr id="4" name="Picture 3">
            <a:extLst>
              <a:ext uri="{FF2B5EF4-FFF2-40B4-BE49-F238E27FC236}">
                <a16:creationId xmlns:a16="http://schemas.microsoft.com/office/drawing/2014/main" id="{28953BB9-78E3-464C-A6D1-5A3413F2E29F}"/>
              </a:ext>
            </a:extLst>
          </p:cNvPr>
          <p:cNvPicPr>
            <a:picLocks noChangeAspect="1"/>
          </p:cNvPicPr>
          <p:nvPr/>
        </p:nvPicPr>
        <p:blipFill rotWithShape="1">
          <a:blip r:embed="rId2"/>
          <a:srcRect l="60064" t="52718" r="26859" b="17539"/>
          <a:stretch/>
        </p:blipFill>
        <p:spPr>
          <a:xfrm>
            <a:off x="6314830" y="1418858"/>
            <a:ext cx="5656123" cy="4020283"/>
          </a:xfrm>
          <a:prstGeom prst="rect">
            <a:avLst/>
          </a:prstGeom>
        </p:spPr>
      </p:pic>
      <p:sp>
        <p:nvSpPr>
          <p:cNvPr id="7" name="Content Placeholder 2">
            <a:extLst>
              <a:ext uri="{FF2B5EF4-FFF2-40B4-BE49-F238E27FC236}">
                <a16:creationId xmlns:a16="http://schemas.microsoft.com/office/drawing/2014/main" id="{6BD77F15-2062-5A25-6E43-0D4DE18A391C}"/>
              </a:ext>
            </a:extLst>
          </p:cNvPr>
          <p:cNvSpPr>
            <a:spLocks noGrp="1"/>
          </p:cNvSpPr>
          <p:nvPr>
            <p:ph sz="half" idx="1"/>
          </p:nvPr>
        </p:nvSpPr>
        <p:spPr>
          <a:xfrm>
            <a:off x="838199" y="1578708"/>
            <a:ext cx="5339963" cy="5279291"/>
          </a:xfrm>
        </p:spPr>
        <p:txBody>
          <a:bodyPr>
            <a:normAutofit/>
          </a:bodyPr>
          <a:lstStyle/>
          <a:p>
            <a:pPr marL="0" indent="0">
              <a:buNone/>
            </a:pPr>
            <a:r>
              <a:rPr lang="en-US" b="1" dirty="0"/>
              <a:t>String </a:t>
            </a:r>
            <a:r>
              <a:rPr lang="en-US" b="1" dirty="0">
                <a:sym typeface="Wingdings" panose="05000000000000000000" pitchFamily="2" charset="2"/>
              </a:rPr>
              <a:t> Int/Float:</a:t>
            </a:r>
            <a:r>
              <a:rPr lang="en-US" dirty="0">
                <a:sym typeface="Wingdings" panose="05000000000000000000" pitchFamily="2" charset="2"/>
              </a:rPr>
              <a:t> </a:t>
            </a:r>
            <a:r>
              <a:rPr lang="en-US" dirty="0"/>
              <a:t>You can convert a string of digits to an int/float using </a:t>
            </a:r>
            <a:r>
              <a:rPr lang="en-US" b="1" dirty="0"/>
              <a:t>int() </a:t>
            </a:r>
            <a:r>
              <a:rPr lang="en-US" dirty="0"/>
              <a:t>or </a:t>
            </a:r>
            <a:r>
              <a:rPr lang="en-US" b="1" dirty="0"/>
              <a:t>float().</a:t>
            </a:r>
          </a:p>
          <a:p>
            <a:r>
              <a:rPr lang="en-US" dirty="0"/>
              <a:t>A string containing only digits can be converted to int or float.</a:t>
            </a:r>
          </a:p>
          <a:p>
            <a:r>
              <a:rPr lang="en-US" dirty="0"/>
              <a:t>A string of digits may contain a single decimal point. In that case, it can be converted to a float, but not to an int.</a:t>
            </a:r>
          </a:p>
          <a:p>
            <a:r>
              <a:rPr lang="en-US" dirty="0"/>
              <a:t>Everything else fails (two decimal points, special characters, etc.).</a:t>
            </a:r>
          </a:p>
        </p:txBody>
      </p:sp>
    </p:spTree>
    <p:extLst>
      <p:ext uri="{BB962C8B-B14F-4D97-AF65-F5344CB8AC3E}">
        <p14:creationId xmlns:p14="http://schemas.microsoft.com/office/powerpoint/2010/main" val="383070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7FF7-0D3D-483F-AE56-0A1E0A0CF4AA}"/>
              </a:ext>
            </a:extLst>
          </p:cNvPr>
          <p:cNvSpPr>
            <a:spLocks noGrp="1"/>
          </p:cNvSpPr>
          <p:nvPr>
            <p:ph type="title"/>
          </p:nvPr>
        </p:nvSpPr>
        <p:spPr/>
        <p:txBody>
          <a:bodyPr/>
          <a:lstStyle/>
          <a:p>
            <a:r>
              <a:rPr lang="en-US" dirty="0"/>
              <a:t>Type conversion</a:t>
            </a:r>
          </a:p>
        </p:txBody>
      </p:sp>
      <p:sp>
        <p:nvSpPr>
          <p:cNvPr id="3" name="Content Placeholder 2">
            <a:extLst>
              <a:ext uri="{FF2B5EF4-FFF2-40B4-BE49-F238E27FC236}">
                <a16:creationId xmlns:a16="http://schemas.microsoft.com/office/drawing/2014/main" id="{EE18A837-C06D-4C47-9663-7A901B232C62}"/>
              </a:ext>
            </a:extLst>
          </p:cNvPr>
          <p:cNvSpPr>
            <a:spLocks noGrp="1"/>
          </p:cNvSpPr>
          <p:nvPr>
            <p:ph sz="half" idx="1"/>
          </p:nvPr>
        </p:nvSpPr>
        <p:spPr>
          <a:xfrm>
            <a:off x="838199" y="1578708"/>
            <a:ext cx="5339963" cy="5279291"/>
          </a:xfrm>
        </p:spPr>
        <p:txBody>
          <a:bodyPr>
            <a:normAutofit/>
          </a:bodyPr>
          <a:lstStyle/>
          <a:p>
            <a:pPr marL="0" indent="0">
              <a:buNone/>
            </a:pPr>
            <a:r>
              <a:rPr lang="en-US" b="1" dirty="0"/>
              <a:t>String </a:t>
            </a:r>
            <a:r>
              <a:rPr lang="en-US" b="1" dirty="0">
                <a:sym typeface="Wingdings" panose="05000000000000000000" pitchFamily="2" charset="2"/>
              </a:rPr>
              <a:t> Int/Float:</a:t>
            </a:r>
            <a:r>
              <a:rPr lang="en-US" dirty="0">
                <a:sym typeface="Wingdings" panose="05000000000000000000" pitchFamily="2" charset="2"/>
              </a:rPr>
              <a:t> </a:t>
            </a:r>
            <a:r>
              <a:rPr lang="en-US" dirty="0"/>
              <a:t>You can convert a string of digits to an int/float using </a:t>
            </a:r>
            <a:r>
              <a:rPr lang="en-US" b="1" dirty="0"/>
              <a:t>int() </a:t>
            </a:r>
            <a:r>
              <a:rPr lang="en-US" dirty="0"/>
              <a:t>or </a:t>
            </a:r>
            <a:r>
              <a:rPr lang="en-US" b="1" dirty="0"/>
              <a:t>float().</a:t>
            </a:r>
          </a:p>
          <a:p>
            <a:r>
              <a:rPr lang="en-US" dirty="0"/>
              <a:t>A string containing only digits can be converted to int or float.</a:t>
            </a:r>
          </a:p>
          <a:p>
            <a:r>
              <a:rPr lang="en-US" dirty="0"/>
              <a:t>A string of digits may contain a single decimal point. In that case, it can be converted to a float, but not to an int.</a:t>
            </a:r>
          </a:p>
          <a:p>
            <a:r>
              <a:rPr lang="en-US" dirty="0"/>
              <a:t>Everything else fails (two decimal points, special characters, etc.).</a:t>
            </a:r>
          </a:p>
        </p:txBody>
      </p:sp>
      <p:pic>
        <p:nvPicPr>
          <p:cNvPr id="6" name="Picture 5">
            <a:extLst>
              <a:ext uri="{FF2B5EF4-FFF2-40B4-BE49-F238E27FC236}">
                <a16:creationId xmlns:a16="http://schemas.microsoft.com/office/drawing/2014/main" id="{219526B2-6965-54B7-A3E4-1218CEA249DD}"/>
              </a:ext>
            </a:extLst>
          </p:cNvPr>
          <p:cNvPicPr>
            <a:picLocks noChangeAspect="1"/>
          </p:cNvPicPr>
          <p:nvPr/>
        </p:nvPicPr>
        <p:blipFill rotWithShape="1">
          <a:blip r:embed="rId2"/>
          <a:srcRect r="33261"/>
          <a:stretch/>
        </p:blipFill>
        <p:spPr>
          <a:xfrm>
            <a:off x="6486532" y="649736"/>
            <a:ext cx="5616441" cy="5843139"/>
          </a:xfrm>
          <a:prstGeom prst="rect">
            <a:avLst/>
          </a:prstGeom>
        </p:spPr>
      </p:pic>
    </p:spTree>
    <p:extLst>
      <p:ext uri="{BB962C8B-B14F-4D97-AF65-F5344CB8AC3E}">
        <p14:creationId xmlns:p14="http://schemas.microsoft.com/office/powerpoint/2010/main" val="4259378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7FF7-0D3D-483F-AE56-0A1E0A0CF4AA}"/>
              </a:ext>
            </a:extLst>
          </p:cNvPr>
          <p:cNvSpPr>
            <a:spLocks noGrp="1"/>
          </p:cNvSpPr>
          <p:nvPr>
            <p:ph type="title"/>
          </p:nvPr>
        </p:nvSpPr>
        <p:spPr/>
        <p:txBody>
          <a:bodyPr/>
          <a:lstStyle/>
          <a:p>
            <a:r>
              <a:rPr lang="en-US" dirty="0"/>
              <a:t>Type conversion</a:t>
            </a:r>
          </a:p>
        </p:txBody>
      </p:sp>
      <p:sp>
        <p:nvSpPr>
          <p:cNvPr id="3" name="Content Placeholder 2">
            <a:extLst>
              <a:ext uri="{FF2B5EF4-FFF2-40B4-BE49-F238E27FC236}">
                <a16:creationId xmlns:a16="http://schemas.microsoft.com/office/drawing/2014/main" id="{EE18A837-C06D-4C47-9663-7A901B232C62}"/>
              </a:ext>
            </a:extLst>
          </p:cNvPr>
          <p:cNvSpPr>
            <a:spLocks noGrp="1"/>
          </p:cNvSpPr>
          <p:nvPr>
            <p:ph sz="half" idx="1"/>
          </p:nvPr>
        </p:nvSpPr>
        <p:spPr>
          <a:xfrm>
            <a:off x="838200" y="1825625"/>
            <a:ext cx="5181600" cy="4965944"/>
          </a:xfrm>
        </p:spPr>
        <p:txBody>
          <a:bodyPr>
            <a:normAutofit/>
          </a:bodyPr>
          <a:lstStyle/>
          <a:p>
            <a:pPr marL="0" indent="0">
              <a:buNone/>
            </a:pPr>
            <a:r>
              <a:rPr lang="en-US" b="1" dirty="0"/>
              <a:t>Int </a:t>
            </a:r>
            <a:r>
              <a:rPr lang="en-US" b="1" dirty="0">
                <a:sym typeface="Wingdings" panose="05000000000000000000" pitchFamily="2" charset="2"/>
              </a:rPr>
              <a:t> Float: </a:t>
            </a:r>
            <a:r>
              <a:rPr lang="en-US" dirty="0">
                <a:sym typeface="Wingdings" panose="05000000000000000000" pitchFamily="2" charset="2"/>
              </a:rPr>
              <a:t>You can convert a float to an int and vice versa.</a:t>
            </a:r>
          </a:p>
          <a:p>
            <a:r>
              <a:rPr lang="en-US" dirty="0">
                <a:sym typeface="Wingdings" panose="05000000000000000000" pitchFamily="2" charset="2"/>
              </a:rPr>
              <a:t>Converting from int to float adds a single 0 decimal.</a:t>
            </a:r>
          </a:p>
          <a:p>
            <a:r>
              <a:rPr lang="en-US" dirty="0">
                <a:sym typeface="Wingdings" panose="05000000000000000000" pitchFamily="2" charset="2"/>
              </a:rPr>
              <a:t>Also, converting from float to int, will </a:t>
            </a:r>
            <a:r>
              <a:rPr lang="en-US" b="1" dirty="0">
                <a:sym typeface="Wingdings" panose="05000000000000000000" pitchFamily="2" charset="2"/>
              </a:rPr>
              <a:t>drop</a:t>
            </a:r>
            <a:r>
              <a:rPr lang="en-US" dirty="0">
                <a:sym typeface="Wingdings" panose="05000000000000000000" pitchFamily="2" charset="2"/>
              </a:rPr>
              <a:t> </a:t>
            </a:r>
            <a:r>
              <a:rPr lang="en-US" b="1" dirty="0">
                <a:sym typeface="Wingdings" panose="05000000000000000000" pitchFamily="2" charset="2"/>
              </a:rPr>
              <a:t>all decimals </a:t>
            </a:r>
            <a:r>
              <a:rPr lang="en-US" dirty="0">
                <a:sym typeface="Wingdings" panose="05000000000000000000" pitchFamily="2" charset="2"/>
              </a:rPr>
              <a:t>(i.e. a truncation of all decimals, which is NOT the same as rounding!).</a:t>
            </a:r>
          </a:p>
          <a:p>
            <a:endParaRPr lang="en-US" dirty="0">
              <a:sym typeface="Wingdings" panose="05000000000000000000" pitchFamily="2" charset="2"/>
            </a:endParaRPr>
          </a:p>
          <a:p>
            <a:pPr marL="0" indent="0">
              <a:buNone/>
            </a:pPr>
            <a:r>
              <a:rPr lang="en-US" dirty="0">
                <a:sym typeface="Wingdings" panose="05000000000000000000" pitchFamily="2" charset="2"/>
              </a:rPr>
              <a:t>Feel free to experiment!</a:t>
            </a:r>
          </a:p>
          <a:p>
            <a:endParaRPr lang="en-US" dirty="0"/>
          </a:p>
        </p:txBody>
      </p:sp>
      <p:pic>
        <p:nvPicPr>
          <p:cNvPr id="4" name="Picture 3">
            <a:extLst>
              <a:ext uri="{FF2B5EF4-FFF2-40B4-BE49-F238E27FC236}">
                <a16:creationId xmlns:a16="http://schemas.microsoft.com/office/drawing/2014/main" id="{62AD7A6D-9D21-456D-AF5F-F06A260060E2}"/>
              </a:ext>
            </a:extLst>
          </p:cNvPr>
          <p:cNvPicPr>
            <a:picLocks noChangeAspect="1"/>
          </p:cNvPicPr>
          <p:nvPr/>
        </p:nvPicPr>
        <p:blipFill rotWithShape="1">
          <a:blip r:embed="rId2"/>
          <a:srcRect l="60321" t="59897" r="27628" b="18565"/>
          <a:stretch/>
        </p:blipFill>
        <p:spPr>
          <a:xfrm>
            <a:off x="6338275" y="2263284"/>
            <a:ext cx="5644963" cy="3152775"/>
          </a:xfrm>
          <a:prstGeom prst="rect">
            <a:avLst/>
          </a:prstGeom>
        </p:spPr>
      </p:pic>
    </p:spTree>
    <p:extLst>
      <p:ext uri="{BB962C8B-B14F-4D97-AF65-F5344CB8AC3E}">
        <p14:creationId xmlns:p14="http://schemas.microsoft.com/office/powerpoint/2010/main" val="50186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Python basic operators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200" y="1612535"/>
            <a:ext cx="5181600" cy="5308042"/>
          </a:xfrm>
        </p:spPr>
        <p:txBody>
          <a:bodyPr>
            <a:normAutofit/>
          </a:bodyPr>
          <a:lstStyle/>
          <a:p>
            <a:pPr marL="0" indent="0">
              <a:buNone/>
            </a:pPr>
            <a:r>
              <a:rPr lang="en-US" dirty="0"/>
              <a:t>By default, Python comes with a few </a:t>
            </a:r>
            <a:r>
              <a:rPr lang="en-US" b="1" dirty="0"/>
              <a:t>basic math operators, for number (int/float) variables</a:t>
            </a:r>
            <a:r>
              <a:rPr lang="en-US" dirty="0"/>
              <a:t>.</a:t>
            </a:r>
          </a:p>
          <a:p>
            <a:r>
              <a:rPr lang="en-US" b="1" dirty="0"/>
              <a:t>+:</a:t>
            </a:r>
            <a:r>
              <a:rPr lang="en-US" dirty="0"/>
              <a:t> addition</a:t>
            </a:r>
          </a:p>
          <a:p>
            <a:r>
              <a:rPr lang="en-US" b="1" dirty="0"/>
              <a:t>-:</a:t>
            </a:r>
            <a:r>
              <a:rPr lang="en-US" dirty="0"/>
              <a:t> subtraction</a:t>
            </a:r>
          </a:p>
          <a:p>
            <a:r>
              <a:rPr lang="en-US" b="1" dirty="0"/>
              <a:t>*:</a:t>
            </a:r>
            <a:r>
              <a:rPr lang="en-US" dirty="0"/>
              <a:t> multiplication</a:t>
            </a:r>
          </a:p>
          <a:p>
            <a:r>
              <a:rPr lang="en-US" b="1" dirty="0"/>
              <a:t>/:</a:t>
            </a:r>
            <a:r>
              <a:rPr lang="en-US" dirty="0"/>
              <a:t> division</a:t>
            </a:r>
          </a:p>
          <a:p>
            <a:r>
              <a:rPr lang="en-US" b="1" dirty="0"/>
              <a:t>//:</a:t>
            </a:r>
            <a:r>
              <a:rPr lang="en-US" dirty="0"/>
              <a:t> integer division</a:t>
            </a:r>
          </a:p>
          <a:p>
            <a:r>
              <a:rPr lang="en-US" b="1" dirty="0"/>
              <a:t>%:</a:t>
            </a:r>
            <a:r>
              <a:rPr lang="en-US" dirty="0"/>
              <a:t> remaining of the integer division (a.k.a. modulus)</a:t>
            </a:r>
          </a:p>
          <a:p>
            <a:r>
              <a:rPr lang="en-US" b="1" dirty="0"/>
              <a:t>**:</a:t>
            </a:r>
            <a:r>
              <a:rPr lang="en-US" dirty="0"/>
              <a:t> exponentiation</a:t>
            </a:r>
          </a:p>
        </p:txBody>
      </p:sp>
      <p:pic>
        <p:nvPicPr>
          <p:cNvPr id="6" name="Picture 5">
            <a:extLst>
              <a:ext uri="{FF2B5EF4-FFF2-40B4-BE49-F238E27FC236}">
                <a16:creationId xmlns:a16="http://schemas.microsoft.com/office/drawing/2014/main" id="{F883D24B-4993-4C81-BB08-9C8425D44C2C}"/>
              </a:ext>
            </a:extLst>
          </p:cNvPr>
          <p:cNvPicPr>
            <a:picLocks noChangeAspect="1"/>
          </p:cNvPicPr>
          <p:nvPr/>
        </p:nvPicPr>
        <p:blipFill rotWithShape="1">
          <a:blip r:embed="rId2"/>
          <a:srcRect l="63141" t="20529" r="31474" b="46090"/>
          <a:stretch/>
        </p:blipFill>
        <p:spPr>
          <a:xfrm>
            <a:off x="6633309" y="1989574"/>
            <a:ext cx="2471613" cy="4788290"/>
          </a:xfrm>
          <a:prstGeom prst="rect">
            <a:avLst/>
          </a:prstGeom>
        </p:spPr>
      </p:pic>
      <p:pic>
        <p:nvPicPr>
          <p:cNvPr id="7" name="Picture 6">
            <a:extLst>
              <a:ext uri="{FF2B5EF4-FFF2-40B4-BE49-F238E27FC236}">
                <a16:creationId xmlns:a16="http://schemas.microsoft.com/office/drawing/2014/main" id="{B293999C-C8AB-4CDB-9FA8-E99CEC3B9CC0}"/>
              </a:ext>
            </a:extLst>
          </p:cNvPr>
          <p:cNvPicPr>
            <a:picLocks noChangeAspect="1"/>
          </p:cNvPicPr>
          <p:nvPr/>
        </p:nvPicPr>
        <p:blipFill rotWithShape="1">
          <a:blip r:embed="rId2"/>
          <a:srcRect l="63141" t="54833" r="31474" b="15898"/>
          <a:stretch/>
        </p:blipFill>
        <p:spPr>
          <a:xfrm>
            <a:off x="9404718" y="2422765"/>
            <a:ext cx="2623652" cy="4456697"/>
          </a:xfrm>
          <a:prstGeom prst="rect">
            <a:avLst/>
          </a:prstGeom>
        </p:spPr>
      </p:pic>
    </p:spTree>
    <p:extLst>
      <p:ext uri="{BB962C8B-B14F-4D97-AF65-F5344CB8AC3E}">
        <p14:creationId xmlns:p14="http://schemas.microsoft.com/office/powerpoint/2010/main" val="74719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Python basic operators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200" y="1612535"/>
            <a:ext cx="5181600" cy="5308042"/>
          </a:xfrm>
        </p:spPr>
        <p:txBody>
          <a:bodyPr>
            <a:normAutofit/>
          </a:bodyPr>
          <a:lstStyle/>
          <a:p>
            <a:pPr marL="0" indent="0">
              <a:buNone/>
            </a:pPr>
            <a:r>
              <a:rPr lang="en-US" dirty="0"/>
              <a:t>By default, Python comes with a few </a:t>
            </a:r>
            <a:r>
              <a:rPr lang="en-US" b="1" dirty="0"/>
              <a:t>basic math operators, for number (int/float) variables</a:t>
            </a:r>
            <a:r>
              <a:rPr lang="en-US" dirty="0"/>
              <a:t>.</a:t>
            </a:r>
          </a:p>
          <a:p>
            <a:r>
              <a:rPr lang="en-US" b="1" dirty="0"/>
              <a:t>+:</a:t>
            </a:r>
            <a:r>
              <a:rPr lang="en-US" dirty="0"/>
              <a:t> addition</a:t>
            </a:r>
          </a:p>
          <a:p>
            <a:r>
              <a:rPr lang="en-US" b="1" dirty="0"/>
              <a:t>-:</a:t>
            </a:r>
            <a:r>
              <a:rPr lang="en-US" dirty="0"/>
              <a:t> subtraction</a:t>
            </a:r>
          </a:p>
          <a:p>
            <a:r>
              <a:rPr lang="en-US" b="1" dirty="0"/>
              <a:t>*:</a:t>
            </a:r>
            <a:r>
              <a:rPr lang="en-US" dirty="0"/>
              <a:t> multiplication</a:t>
            </a:r>
          </a:p>
          <a:p>
            <a:r>
              <a:rPr lang="en-US" b="1" dirty="0"/>
              <a:t>/:</a:t>
            </a:r>
            <a:r>
              <a:rPr lang="en-US" dirty="0"/>
              <a:t> division</a:t>
            </a:r>
          </a:p>
          <a:p>
            <a:r>
              <a:rPr lang="en-US" b="1" dirty="0">
                <a:solidFill>
                  <a:srgbClr val="7030A0"/>
                </a:solidFill>
              </a:rPr>
              <a:t>//: integer division</a:t>
            </a:r>
          </a:p>
          <a:p>
            <a:r>
              <a:rPr lang="en-US" b="1" dirty="0">
                <a:solidFill>
                  <a:srgbClr val="00B050"/>
                </a:solidFill>
              </a:rPr>
              <a:t>%: remaining of the integer division (a.k.a. modulus)</a:t>
            </a:r>
          </a:p>
          <a:p>
            <a:r>
              <a:rPr lang="en-US" b="1" dirty="0"/>
              <a:t>**:</a:t>
            </a:r>
            <a:r>
              <a:rPr lang="en-US" dirty="0"/>
              <a:t> exponentiation</a:t>
            </a:r>
          </a:p>
        </p:txBody>
      </p:sp>
      <p:pic>
        <p:nvPicPr>
          <p:cNvPr id="8" name="Picture 7">
            <a:extLst>
              <a:ext uri="{FF2B5EF4-FFF2-40B4-BE49-F238E27FC236}">
                <a16:creationId xmlns:a16="http://schemas.microsoft.com/office/drawing/2014/main" id="{FE0C890C-8894-4B12-9482-8365A27F3749}"/>
              </a:ext>
            </a:extLst>
          </p:cNvPr>
          <p:cNvPicPr>
            <a:picLocks noChangeAspect="1"/>
          </p:cNvPicPr>
          <p:nvPr/>
        </p:nvPicPr>
        <p:blipFill rotWithShape="1">
          <a:blip r:embed="rId2"/>
          <a:srcRect l="63141" t="62122" r="31474" b="23866"/>
          <a:stretch/>
        </p:blipFill>
        <p:spPr>
          <a:xfrm>
            <a:off x="7943241" y="156308"/>
            <a:ext cx="2623652" cy="2133600"/>
          </a:xfrm>
          <a:prstGeom prst="rect">
            <a:avLst/>
          </a:prstGeom>
        </p:spPr>
      </p:pic>
      <p:cxnSp>
        <p:nvCxnSpPr>
          <p:cNvPr id="5" name="Straight Connector 4">
            <a:extLst>
              <a:ext uri="{FF2B5EF4-FFF2-40B4-BE49-F238E27FC236}">
                <a16:creationId xmlns:a16="http://schemas.microsoft.com/office/drawing/2014/main" id="{A7446B8E-47F7-4061-9CD1-0C73510FA0DF}"/>
              </a:ext>
            </a:extLst>
          </p:cNvPr>
          <p:cNvCxnSpPr/>
          <p:nvPr/>
        </p:nvCxnSpPr>
        <p:spPr>
          <a:xfrm>
            <a:off x="9276859" y="3227753"/>
            <a:ext cx="0" cy="3399692"/>
          </a:xfrm>
          <a:prstGeom prst="line">
            <a:avLst/>
          </a:prstGeom>
          <a:ln w="571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AC9A554-13B6-42AA-B28D-AF96933EC166}"/>
              </a:ext>
            </a:extLst>
          </p:cNvPr>
          <p:cNvCxnSpPr>
            <a:cxnSpLocks/>
          </p:cNvCxnSpPr>
          <p:nvPr/>
        </p:nvCxnSpPr>
        <p:spPr>
          <a:xfrm>
            <a:off x="9276859" y="4149968"/>
            <a:ext cx="209452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23FC68-7E23-4EBE-9E8C-307BF6D4EC42}"/>
                  </a:ext>
                </a:extLst>
              </p:cNvPr>
              <p:cNvSpPr txBox="1"/>
              <p:nvPr/>
            </p:nvSpPr>
            <p:spPr>
              <a:xfrm>
                <a:off x="7244860" y="3340779"/>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17</m:t>
                      </m:r>
                    </m:oMath>
                  </m:oMathPara>
                </a14:m>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7923FC68-7E23-4EBE-9E8C-307BF6D4EC42}"/>
                  </a:ext>
                </a:extLst>
              </p:cNvPr>
              <p:cNvSpPr txBox="1">
                <a:spLocks noRot="1" noChangeAspect="1" noMove="1" noResize="1" noEditPoints="1" noAdjustHandles="1" noChangeArrowheads="1" noChangeShapeType="1" noTextEdit="1"/>
              </p:cNvSpPr>
              <p:nvPr/>
            </p:nvSpPr>
            <p:spPr>
              <a:xfrm>
                <a:off x="7244860" y="3340779"/>
                <a:ext cx="1789722" cy="7078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BCDF3E-170D-41C4-8365-B6E59FC80BA4}"/>
                  </a:ext>
                </a:extLst>
              </p:cNvPr>
              <p:cNvSpPr txBox="1"/>
              <p:nvPr/>
            </p:nvSpPr>
            <p:spPr>
              <a:xfrm>
                <a:off x="9429260" y="3334918"/>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97BCDF3E-170D-41C4-8365-B6E59FC80BA4}"/>
                  </a:ext>
                </a:extLst>
              </p:cNvPr>
              <p:cNvSpPr txBox="1">
                <a:spLocks noRot="1" noChangeAspect="1" noMove="1" noResize="1" noEditPoints="1" noAdjustHandles="1" noChangeArrowheads="1" noChangeShapeType="1" noTextEdit="1"/>
              </p:cNvSpPr>
              <p:nvPr/>
            </p:nvSpPr>
            <p:spPr>
              <a:xfrm>
                <a:off x="9429260" y="3334918"/>
                <a:ext cx="1789722" cy="70788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527482-A537-4EB9-98E5-97BFB3F657C0}"/>
                  </a:ext>
                </a:extLst>
              </p:cNvPr>
              <p:cNvSpPr txBox="1"/>
              <p:nvPr/>
            </p:nvSpPr>
            <p:spPr>
              <a:xfrm>
                <a:off x="9429260" y="4219713"/>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3</m:t>
                      </m:r>
                    </m:oMath>
                  </m:oMathPara>
                </a14:m>
                <a:endPar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51527482-A537-4EB9-98E5-97BFB3F657C0}"/>
                  </a:ext>
                </a:extLst>
              </p:cNvPr>
              <p:cNvSpPr txBox="1">
                <a:spLocks noRot="1" noChangeAspect="1" noMove="1" noResize="1" noEditPoints="1" noAdjustHandles="1" noChangeArrowheads="1" noChangeShapeType="1" noTextEdit="1"/>
              </p:cNvSpPr>
              <p:nvPr/>
            </p:nvSpPr>
            <p:spPr>
              <a:xfrm>
                <a:off x="9429260" y="4219713"/>
                <a:ext cx="1789722" cy="70788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E73702C-1B08-453A-9DAA-7AEC4E551735}"/>
                  </a:ext>
                </a:extLst>
              </p:cNvPr>
              <p:cNvSpPr txBox="1"/>
              <p:nvPr/>
            </p:nvSpPr>
            <p:spPr>
              <a:xfrm>
                <a:off x="7244860" y="4219713"/>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oMath>
                  </m:oMathPara>
                </a14:m>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9E73702C-1B08-453A-9DAA-7AEC4E551735}"/>
                  </a:ext>
                </a:extLst>
              </p:cNvPr>
              <p:cNvSpPr txBox="1">
                <a:spLocks noRot="1" noChangeAspect="1" noMove="1" noResize="1" noEditPoints="1" noAdjustHandles="1" noChangeArrowheads="1" noChangeShapeType="1" noTextEdit="1"/>
              </p:cNvSpPr>
              <p:nvPr/>
            </p:nvSpPr>
            <p:spPr>
              <a:xfrm>
                <a:off x="7244860" y="4219713"/>
                <a:ext cx="1789722" cy="707886"/>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5C83945-8714-4FDE-8B09-1F478FC904EA}"/>
                  </a:ext>
                </a:extLst>
              </p:cNvPr>
              <p:cNvSpPr txBox="1"/>
              <p:nvPr/>
            </p:nvSpPr>
            <p:spPr>
              <a:xfrm>
                <a:off x="7244860" y="5682215"/>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m:t>
                      </m:r>
                      <m:r>
                        <a:rPr kumimoji="0" lang="en-US" sz="4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4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m:t>
                      </m:r>
                    </m:oMath>
                  </m:oMathPara>
                </a14:m>
                <a:endPar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65C83945-8714-4FDE-8B09-1F478FC904EA}"/>
                  </a:ext>
                </a:extLst>
              </p:cNvPr>
              <p:cNvSpPr txBox="1">
                <a:spLocks noRot="1" noChangeAspect="1" noMove="1" noResize="1" noEditPoints="1" noAdjustHandles="1" noChangeArrowheads="1" noChangeShapeType="1" noTextEdit="1"/>
              </p:cNvSpPr>
              <p:nvPr/>
            </p:nvSpPr>
            <p:spPr>
              <a:xfrm>
                <a:off x="7244860" y="5682215"/>
                <a:ext cx="1789722" cy="707886"/>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91E1E5-2264-4168-B1F2-DD0622500585}"/>
                  </a:ext>
                </a:extLst>
              </p:cNvPr>
              <p:cNvSpPr txBox="1"/>
              <p:nvPr/>
            </p:nvSpPr>
            <p:spPr>
              <a:xfrm>
                <a:off x="9427306" y="5682215"/>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𝑎</m:t>
                      </m:r>
                      <m:r>
                        <a:rPr kumimoji="0" lang="en-US" sz="4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4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𝑏</m:t>
                      </m:r>
                    </m:oMath>
                  </m:oMathPara>
                </a14:m>
                <a:endPar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3D91E1E5-2264-4168-B1F2-DD0622500585}"/>
                  </a:ext>
                </a:extLst>
              </p:cNvPr>
              <p:cNvSpPr txBox="1">
                <a:spLocks noRot="1" noChangeAspect="1" noMove="1" noResize="1" noEditPoints="1" noAdjustHandles="1" noChangeArrowheads="1" noChangeShapeType="1" noTextEdit="1"/>
              </p:cNvSpPr>
              <p:nvPr/>
            </p:nvSpPr>
            <p:spPr>
              <a:xfrm>
                <a:off x="9427306" y="5682215"/>
                <a:ext cx="1789722" cy="707886"/>
              </a:xfrm>
              <a:prstGeom prst="rect">
                <a:avLst/>
              </a:prstGeom>
              <a:blipFill>
                <a:blip r:embed="rId8"/>
                <a:stretch>
                  <a:fillRect/>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850D4B24-ABD6-4F34-82E9-9A6F40E7E8E6}"/>
              </a:ext>
            </a:extLst>
          </p:cNvPr>
          <p:cNvCxnSpPr>
            <a:cxnSpLocks/>
            <a:stCxn id="15" idx="2"/>
            <a:endCxn id="16" idx="0"/>
          </p:cNvCxnSpPr>
          <p:nvPr/>
        </p:nvCxnSpPr>
        <p:spPr>
          <a:xfrm>
            <a:off x="8139721" y="4927599"/>
            <a:ext cx="0" cy="75461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4490CC-525F-4441-A3E2-C8B9D45A3731}"/>
              </a:ext>
            </a:extLst>
          </p:cNvPr>
          <p:cNvCxnSpPr>
            <a:cxnSpLocks/>
            <a:stCxn id="14" idx="2"/>
            <a:endCxn id="17" idx="0"/>
          </p:cNvCxnSpPr>
          <p:nvPr/>
        </p:nvCxnSpPr>
        <p:spPr>
          <a:xfrm flipH="1">
            <a:off x="10322167" y="4927599"/>
            <a:ext cx="1954" cy="7546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831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Python basic operators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200" y="1612535"/>
            <a:ext cx="5181600" cy="5308042"/>
          </a:xfrm>
        </p:spPr>
        <p:txBody>
          <a:bodyPr>
            <a:normAutofit/>
          </a:bodyPr>
          <a:lstStyle/>
          <a:p>
            <a:pPr marL="0" indent="0">
              <a:buNone/>
            </a:pPr>
            <a:r>
              <a:rPr lang="en-US" dirty="0"/>
              <a:t>By default, Python comes with a few </a:t>
            </a:r>
            <a:r>
              <a:rPr lang="en-US" b="1" dirty="0"/>
              <a:t>basic math operators, </a:t>
            </a:r>
            <a:r>
              <a:rPr lang="en-US" b="1" u="sng" dirty="0">
                <a:solidFill>
                  <a:schemeClr val="accent2"/>
                </a:solidFill>
              </a:rPr>
              <a:t>for number (int/float) variables</a:t>
            </a:r>
            <a:r>
              <a:rPr lang="en-US" dirty="0"/>
              <a:t>.</a:t>
            </a:r>
          </a:p>
          <a:p>
            <a:r>
              <a:rPr lang="en-US" b="1" dirty="0"/>
              <a:t>+:</a:t>
            </a:r>
            <a:r>
              <a:rPr lang="en-US" dirty="0"/>
              <a:t> addition</a:t>
            </a:r>
          </a:p>
          <a:p>
            <a:r>
              <a:rPr lang="en-US" b="1" dirty="0"/>
              <a:t>-:</a:t>
            </a:r>
            <a:r>
              <a:rPr lang="en-US" dirty="0"/>
              <a:t> subtraction</a:t>
            </a:r>
          </a:p>
          <a:p>
            <a:r>
              <a:rPr lang="en-US" b="1" dirty="0"/>
              <a:t>*:</a:t>
            </a:r>
            <a:r>
              <a:rPr lang="en-US" dirty="0"/>
              <a:t> multiplication</a:t>
            </a:r>
          </a:p>
          <a:p>
            <a:r>
              <a:rPr lang="en-US" b="1" dirty="0"/>
              <a:t>/:</a:t>
            </a:r>
            <a:r>
              <a:rPr lang="en-US" dirty="0"/>
              <a:t> division</a:t>
            </a:r>
          </a:p>
          <a:p>
            <a:r>
              <a:rPr lang="en-US" b="1" dirty="0"/>
              <a:t>//:</a:t>
            </a:r>
            <a:r>
              <a:rPr lang="en-US" dirty="0"/>
              <a:t> integer division</a:t>
            </a:r>
          </a:p>
          <a:p>
            <a:r>
              <a:rPr lang="en-US" b="1" dirty="0"/>
              <a:t>%:</a:t>
            </a:r>
            <a:r>
              <a:rPr lang="en-US" dirty="0"/>
              <a:t> remaining of the integer division (a.k.a. modulus)</a:t>
            </a:r>
          </a:p>
          <a:p>
            <a:r>
              <a:rPr lang="en-US" b="1" dirty="0"/>
              <a:t>**:</a:t>
            </a:r>
            <a:r>
              <a:rPr lang="en-US" dirty="0"/>
              <a:t> exponentiation</a:t>
            </a:r>
          </a:p>
        </p:txBody>
      </p:sp>
      <p:pic>
        <p:nvPicPr>
          <p:cNvPr id="6" name="Picture 5">
            <a:extLst>
              <a:ext uri="{FF2B5EF4-FFF2-40B4-BE49-F238E27FC236}">
                <a16:creationId xmlns:a16="http://schemas.microsoft.com/office/drawing/2014/main" id="{91EE5287-A8D3-C1AE-2CD3-8CAEBD18542C}"/>
              </a:ext>
            </a:extLst>
          </p:cNvPr>
          <p:cNvPicPr>
            <a:picLocks noChangeAspect="1"/>
          </p:cNvPicPr>
          <p:nvPr/>
        </p:nvPicPr>
        <p:blipFill>
          <a:blip r:embed="rId2"/>
          <a:stretch>
            <a:fillRect/>
          </a:stretch>
        </p:blipFill>
        <p:spPr>
          <a:xfrm>
            <a:off x="5553075" y="2723570"/>
            <a:ext cx="6539388" cy="2643193"/>
          </a:xfrm>
          <a:prstGeom prst="rect">
            <a:avLst/>
          </a:prstGeom>
        </p:spPr>
      </p:pic>
    </p:spTree>
    <p:extLst>
      <p:ext uri="{BB962C8B-B14F-4D97-AF65-F5344CB8AC3E}">
        <p14:creationId xmlns:p14="http://schemas.microsoft.com/office/powerpoint/2010/main" val="3265676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Combining operators and assignments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199" y="1825624"/>
            <a:ext cx="5431387" cy="4950313"/>
          </a:xfrm>
        </p:spPr>
        <p:txBody>
          <a:bodyPr/>
          <a:lstStyle/>
          <a:p>
            <a:pPr marL="0" indent="0">
              <a:buNone/>
            </a:pPr>
            <a:r>
              <a:rPr lang="en-US" dirty="0"/>
              <a:t>You can mix both mathematical and memory assignments operator.</a:t>
            </a:r>
          </a:p>
          <a:p>
            <a:r>
              <a:rPr lang="en-US" dirty="0"/>
              <a:t>For instance, the</a:t>
            </a:r>
            <a:r>
              <a:rPr lang="en-US" b="1" dirty="0"/>
              <a:t> operation +=</a:t>
            </a:r>
            <a:r>
              <a:rPr lang="en-US" dirty="0"/>
              <a:t> sums values on the right- and</a:t>
            </a:r>
            <a:br>
              <a:rPr lang="en-US" dirty="0"/>
            </a:br>
            <a:r>
              <a:rPr lang="en-US" dirty="0"/>
              <a:t>left-hand sides and assigns the result to the variable on the</a:t>
            </a:r>
            <a:br>
              <a:rPr lang="en-US" dirty="0"/>
            </a:br>
            <a:r>
              <a:rPr lang="en-US" dirty="0"/>
              <a:t>left-hand side.</a:t>
            </a:r>
          </a:p>
          <a:p>
            <a:endParaRPr lang="en-US" dirty="0"/>
          </a:p>
          <a:p>
            <a:r>
              <a:rPr lang="en-US" dirty="0"/>
              <a:t>Similarly, we have the following operators: </a:t>
            </a:r>
            <a:r>
              <a:rPr lang="en-US" b="1" dirty="0"/>
              <a:t>-=, *=, /=, //=, %=, **=.</a:t>
            </a:r>
          </a:p>
          <a:p>
            <a:r>
              <a:rPr lang="en-US" dirty="0"/>
              <a:t>Can you guess what they do?</a:t>
            </a:r>
            <a:r>
              <a:rPr lang="en-US" b="1" dirty="0"/>
              <a:t> </a:t>
            </a:r>
          </a:p>
        </p:txBody>
      </p:sp>
      <p:pic>
        <p:nvPicPr>
          <p:cNvPr id="4" name="Picture 3">
            <a:extLst>
              <a:ext uri="{FF2B5EF4-FFF2-40B4-BE49-F238E27FC236}">
                <a16:creationId xmlns:a16="http://schemas.microsoft.com/office/drawing/2014/main" id="{74CA4495-460B-4A63-A95B-71DCAD5804A7}"/>
              </a:ext>
            </a:extLst>
          </p:cNvPr>
          <p:cNvPicPr>
            <a:picLocks noChangeAspect="1"/>
          </p:cNvPicPr>
          <p:nvPr/>
        </p:nvPicPr>
        <p:blipFill rotWithShape="1">
          <a:blip r:embed="rId2"/>
          <a:srcRect l="60000" t="39854" r="26410" b="28902"/>
          <a:stretch/>
        </p:blipFill>
        <p:spPr>
          <a:xfrm>
            <a:off x="6322645" y="2331217"/>
            <a:ext cx="5431388" cy="3902283"/>
          </a:xfrm>
          <a:prstGeom prst="rect">
            <a:avLst/>
          </a:prstGeom>
        </p:spPr>
      </p:pic>
    </p:spTree>
    <p:extLst>
      <p:ext uri="{BB962C8B-B14F-4D97-AF65-F5344CB8AC3E}">
        <p14:creationId xmlns:p14="http://schemas.microsoft.com/office/powerpoint/2010/main" val="4032153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E986-8348-40FC-BDA4-EF8CEF27F017}"/>
              </a:ext>
            </a:extLst>
          </p:cNvPr>
          <p:cNvSpPr>
            <a:spLocks noGrp="1"/>
          </p:cNvSpPr>
          <p:nvPr>
            <p:ph type="title"/>
          </p:nvPr>
        </p:nvSpPr>
        <p:spPr/>
        <p:txBody>
          <a:bodyPr/>
          <a:lstStyle/>
          <a:p>
            <a:r>
              <a:rPr lang="en-US" dirty="0"/>
              <a:t>Operation precedence</a:t>
            </a:r>
          </a:p>
        </p:txBody>
      </p:sp>
      <p:sp>
        <p:nvSpPr>
          <p:cNvPr id="9" name="Content Placeholder 8">
            <a:extLst>
              <a:ext uri="{FF2B5EF4-FFF2-40B4-BE49-F238E27FC236}">
                <a16:creationId xmlns:a16="http://schemas.microsoft.com/office/drawing/2014/main" id="{2D3EA1A6-800C-4E1E-8974-AFE07790E92D}"/>
              </a:ext>
            </a:extLst>
          </p:cNvPr>
          <p:cNvSpPr>
            <a:spLocks noGrp="1"/>
          </p:cNvSpPr>
          <p:nvPr>
            <p:ph sz="half" idx="1"/>
          </p:nvPr>
        </p:nvSpPr>
        <p:spPr>
          <a:xfrm>
            <a:off x="838199" y="1825624"/>
            <a:ext cx="6688016" cy="5032375"/>
          </a:xfrm>
        </p:spPr>
        <p:txBody>
          <a:bodyPr>
            <a:normAutofit/>
          </a:bodyPr>
          <a:lstStyle/>
          <a:p>
            <a:pPr marL="0" indent="0">
              <a:buNone/>
            </a:pPr>
            <a:r>
              <a:rPr lang="en-US" b="1" dirty="0"/>
              <a:t>Precedence order in Python: </a:t>
            </a:r>
            <a:r>
              <a:rPr lang="en-US" dirty="0"/>
              <a:t>Operations are always computed </a:t>
            </a:r>
            <a:r>
              <a:rPr lang="en-US" b="1" dirty="0"/>
              <a:t>from left to right</a:t>
            </a:r>
            <a:r>
              <a:rPr lang="en-US" dirty="0"/>
              <a:t>.</a:t>
            </a:r>
          </a:p>
          <a:p>
            <a:pPr marL="0" indent="0">
              <a:buNone/>
            </a:pPr>
            <a:r>
              <a:rPr lang="en-US" dirty="0"/>
              <a:t>However, </a:t>
            </a:r>
            <a:r>
              <a:rPr lang="en-US" b="1" dirty="0"/>
              <a:t>operation precedence rules </a:t>
            </a:r>
            <a:r>
              <a:rPr lang="en-US" dirty="0"/>
              <a:t>apply:</a:t>
            </a:r>
          </a:p>
          <a:p>
            <a:r>
              <a:rPr lang="en-US" b="1" dirty="0">
                <a:solidFill>
                  <a:srgbClr val="00B050"/>
                </a:solidFill>
              </a:rPr>
              <a:t>Exponentiation</a:t>
            </a:r>
            <a:r>
              <a:rPr lang="en-US" dirty="0"/>
              <a:t> has higher precedence than </a:t>
            </a:r>
            <a:r>
              <a:rPr lang="en-US" b="1" dirty="0">
                <a:solidFill>
                  <a:schemeClr val="accent2"/>
                </a:solidFill>
              </a:rPr>
              <a:t>multiplications/divisions/modulus</a:t>
            </a:r>
            <a:r>
              <a:rPr lang="en-US" dirty="0"/>
              <a:t>, which have higher precedence than </a:t>
            </a:r>
            <a:r>
              <a:rPr lang="en-US" b="1" dirty="0">
                <a:solidFill>
                  <a:srgbClr val="C00000"/>
                </a:solidFill>
              </a:rPr>
              <a:t>additions/subtractions</a:t>
            </a:r>
            <a:r>
              <a:rPr lang="en-US" dirty="0"/>
              <a:t>.</a:t>
            </a:r>
          </a:p>
          <a:p>
            <a:r>
              <a:rPr lang="en-US" dirty="0"/>
              <a:t>As in mathematics, </a:t>
            </a:r>
            <a:r>
              <a:rPr lang="en-US" b="1" dirty="0">
                <a:solidFill>
                  <a:srgbClr val="0070C0"/>
                </a:solidFill>
              </a:rPr>
              <a:t>parentheses</a:t>
            </a:r>
            <a:r>
              <a:rPr lang="en-US" dirty="0"/>
              <a:t> can be used to “force” precedence, as they will always have the highest precedence.</a:t>
            </a:r>
          </a:p>
        </p:txBody>
      </p:sp>
      <p:pic>
        <p:nvPicPr>
          <p:cNvPr id="10" name="Content Placeholder 4">
            <a:extLst>
              <a:ext uri="{FF2B5EF4-FFF2-40B4-BE49-F238E27FC236}">
                <a16:creationId xmlns:a16="http://schemas.microsoft.com/office/drawing/2014/main" id="{DA22F1B5-C3E6-49E4-B983-0B54D3014E52}"/>
              </a:ext>
            </a:extLst>
          </p:cNvPr>
          <p:cNvPicPr>
            <a:picLocks noChangeAspect="1"/>
          </p:cNvPicPr>
          <p:nvPr/>
        </p:nvPicPr>
        <p:blipFill rotWithShape="1">
          <a:blip r:embed="rId2"/>
          <a:srcRect l="60144" t="29523" r="32013" b="33318"/>
          <a:stretch/>
        </p:blipFill>
        <p:spPr>
          <a:xfrm>
            <a:off x="7834125" y="767981"/>
            <a:ext cx="3985846" cy="5901024"/>
          </a:xfrm>
          <a:prstGeom prst="rect">
            <a:avLst/>
          </a:prstGeom>
        </p:spPr>
      </p:pic>
    </p:spTree>
    <p:extLst>
      <p:ext uri="{BB962C8B-B14F-4D97-AF65-F5344CB8AC3E}">
        <p14:creationId xmlns:p14="http://schemas.microsoft.com/office/powerpoint/2010/main" val="3985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97A3-5716-404D-9D96-82A9A8EA168E}"/>
              </a:ext>
            </a:extLst>
          </p:cNvPr>
          <p:cNvSpPr>
            <a:spLocks noGrp="1"/>
          </p:cNvSpPr>
          <p:nvPr>
            <p:ph type="title"/>
          </p:nvPr>
        </p:nvSpPr>
        <p:spPr/>
        <p:txBody>
          <a:bodyPr/>
          <a:lstStyle/>
          <a:p>
            <a:r>
              <a:rPr lang="en-US" dirty="0"/>
              <a:t>Activity 1: Compute the roots of a quadratic equation, with strictly positive determinant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3875F3-0903-4A50-9862-C8FD45AABD27}"/>
                  </a:ext>
                </a:extLst>
              </p:cNvPr>
              <p:cNvSpPr>
                <a:spLocks noGrp="1"/>
              </p:cNvSpPr>
              <p:nvPr>
                <p:ph sz="half" idx="1"/>
              </p:nvPr>
            </p:nvSpPr>
            <p:spPr>
              <a:xfrm>
                <a:off x="234462" y="1825625"/>
                <a:ext cx="5785338" cy="4351338"/>
              </a:xfrm>
            </p:spPr>
            <p:txBody>
              <a:bodyPr>
                <a:normAutofit/>
              </a:bodyPr>
              <a:lstStyle/>
              <a:p>
                <a:pPr marL="0" indent="0">
                  <a:buNone/>
                </a:pPr>
                <a:r>
                  <a:rPr lang="en-US" dirty="0"/>
                  <a:t>Consider the quadratic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m:oMathPara>
                </a14:m>
                <a:endParaRPr lang="en-US" dirty="0"/>
              </a:p>
              <a:p>
                <a:pPr marL="0" indent="0">
                  <a:buNone/>
                </a:pPr>
                <a:r>
                  <a:rPr lang="en-US" dirty="0"/>
                  <a:t>With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ℝ</m:t>
                    </m:r>
                  </m:oMath>
                </a14:m>
                <a:r>
                  <a:rPr lang="en-US" dirty="0"/>
                  <a:t>, such that the determinant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&gt;0</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−4</m:t>
                      </m:r>
                      <m:r>
                        <a:rPr lang="en-US" b="0" i="1" smtClean="0">
                          <a:latin typeface="Cambria Math" panose="02040503050406030204" pitchFamily="18" charset="0"/>
                        </a:rPr>
                        <m:t>𝑎𝑐</m:t>
                      </m:r>
                    </m:oMath>
                  </m:oMathPara>
                </a14:m>
                <a:endParaRPr lang="en-US" dirty="0"/>
              </a:p>
              <a:p>
                <a:pPr marL="0" indent="0">
                  <a:buNone/>
                </a:pPr>
                <a:r>
                  <a:rPr lang="en-US" dirty="0"/>
                  <a:t>As seen in math classes, the two roots of this equation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are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Δ</m:t>
                              </m:r>
                            </m:e>
                          </m:rad>
                        </m:num>
                        <m:den>
                          <m:r>
                            <a:rPr lang="en-US" b="0" i="1" smtClean="0">
                              <a:latin typeface="Cambria Math" panose="02040503050406030204" pitchFamily="18" charset="0"/>
                            </a:rPr>
                            <m:t>2</m:t>
                          </m:r>
                          <m:r>
                            <a:rPr lang="en-US" b="0" i="1" smtClean="0">
                              <a:latin typeface="Cambria Math" panose="02040503050406030204" pitchFamily="18" charset="0"/>
                            </a:rPr>
                            <m:t>𝑎</m:t>
                          </m:r>
                        </m:den>
                      </m:f>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m:rPr>
                                  <m:sty m:val="p"/>
                                </m:rPr>
                                <a:rPr lang="en-US">
                                  <a:latin typeface="Cambria Math" panose="02040503050406030204" pitchFamily="18" charset="0"/>
                                </a:rPr>
                                <m:t>Δ</m:t>
                              </m:r>
                            </m:e>
                          </m:rad>
                        </m:num>
                        <m:den>
                          <m:r>
                            <a:rPr lang="en-US" i="1">
                              <a:latin typeface="Cambria Math" panose="02040503050406030204" pitchFamily="18" charset="0"/>
                            </a:rPr>
                            <m:t>2</m:t>
                          </m:r>
                          <m:r>
                            <a:rPr lang="en-US" i="1">
                              <a:latin typeface="Cambria Math" panose="02040503050406030204" pitchFamily="18" charset="0"/>
                            </a:rPr>
                            <m:t>𝑎</m:t>
                          </m:r>
                        </m:den>
                      </m:f>
                    </m:oMath>
                  </m:oMathPara>
                </a14:m>
                <a:endParaRPr lang="en-US" dirty="0"/>
              </a:p>
            </p:txBody>
          </p:sp>
        </mc:Choice>
        <mc:Fallback xmlns="">
          <p:sp>
            <p:nvSpPr>
              <p:cNvPr id="3" name="Content Placeholder 2">
                <a:extLst>
                  <a:ext uri="{FF2B5EF4-FFF2-40B4-BE49-F238E27FC236}">
                    <a16:creationId xmlns:a16="http://schemas.microsoft.com/office/drawing/2014/main" id="{8F3875F3-0903-4A50-9862-C8FD45AABD27}"/>
                  </a:ext>
                </a:extLst>
              </p:cNvPr>
              <p:cNvSpPr>
                <a:spLocks noGrp="1" noRot="1" noChangeAspect="1" noMove="1" noResize="1" noEditPoints="1" noAdjustHandles="1" noChangeArrowheads="1" noChangeShapeType="1" noTextEdit="1"/>
              </p:cNvSpPr>
              <p:nvPr>
                <p:ph sz="half" idx="1"/>
              </p:nvPr>
            </p:nvSpPr>
            <p:spPr>
              <a:xfrm>
                <a:off x="234462" y="1825625"/>
                <a:ext cx="5785338" cy="4351338"/>
              </a:xfrm>
              <a:blipFill>
                <a:blip r:embed="rId2"/>
                <a:stretch>
                  <a:fillRect l="-2105" t="-2241" r="-16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F06A117-C78C-4FE1-B48D-0DC6FC4A86DF}"/>
                  </a:ext>
                </a:extLst>
              </p:cNvPr>
              <p:cNvSpPr>
                <a:spLocks noGrp="1"/>
              </p:cNvSpPr>
              <p:nvPr>
                <p:ph sz="half" idx="2"/>
              </p:nvPr>
            </p:nvSpPr>
            <p:spPr>
              <a:xfrm>
                <a:off x="6172199" y="1825624"/>
                <a:ext cx="5785337" cy="4856529"/>
              </a:xfrm>
            </p:spPr>
            <p:txBody>
              <a:bodyPr>
                <a:normAutofit/>
              </a:bodyPr>
              <a:lstStyle/>
              <a:p>
                <a:r>
                  <a:rPr lang="en-US" b="1" dirty="0"/>
                  <a:t>Task: </a:t>
                </a:r>
                <a:r>
                  <a:rPr lang="en-US" dirty="0"/>
                  <a:t>Consider a quadratic equation with the following values: </a:t>
                </a:r>
                <a14:m>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𝟐</m:t>
                    </m:r>
                  </m:oMath>
                </a14:m>
                <a:r>
                  <a:rPr lang="en-US" dirty="0"/>
                  <a:t>, </a:t>
                </a:r>
                <a14:m>
                  <m:oMath xmlns:m="http://schemas.openxmlformats.org/officeDocument/2006/math">
                    <m:r>
                      <a:rPr lang="en-US" b="1" i="1" dirty="0" smtClean="0">
                        <a:latin typeface="Cambria Math" panose="02040503050406030204" pitchFamily="18" charset="0"/>
                      </a:rPr>
                      <m:t>𝒃</m:t>
                    </m:r>
                    <m:r>
                      <a:rPr lang="en-US" b="1" i="1" dirty="0" smtClean="0">
                        <a:latin typeface="Cambria Math" panose="02040503050406030204" pitchFamily="18" charset="0"/>
                      </a:rPr>
                      <m:t> = −</m:t>
                    </m:r>
                    <m:r>
                      <a:rPr lang="en-US" b="1" i="1" dirty="0" smtClean="0">
                        <a:latin typeface="Cambria Math" panose="02040503050406030204" pitchFamily="18" charset="0"/>
                      </a:rPr>
                      <m:t>𝟐</m:t>
                    </m:r>
                    <m:r>
                      <a:rPr lang="en-US" b="0" i="1" dirty="0" smtClean="0">
                        <a:latin typeface="Cambria Math" panose="02040503050406030204" pitchFamily="18" charset="0"/>
                      </a:rPr>
                      <m:t> </m:t>
                    </m:r>
                  </m:oMath>
                </a14:m>
                <a:r>
                  <a:rPr lang="en-US" dirty="0"/>
                  <a:t>and </a:t>
                </a:r>
                <a14:m>
                  <m:oMath xmlns:m="http://schemas.openxmlformats.org/officeDocument/2006/math">
                    <m:r>
                      <a:rPr lang="en-US" b="1" i="1" dirty="0" smtClean="0">
                        <a:latin typeface="Cambria Math" panose="02040503050406030204" pitchFamily="18" charset="0"/>
                      </a:rPr>
                      <m:t>𝒄</m:t>
                    </m:r>
                    <m:r>
                      <a:rPr lang="en-US" b="1" i="1" dirty="0" smtClean="0">
                        <a:latin typeface="Cambria Math" panose="02040503050406030204" pitchFamily="18" charset="0"/>
                      </a:rPr>
                      <m:t> = −</m:t>
                    </m:r>
                    <m:r>
                      <a:rPr lang="en-US" b="1" i="1" dirty="0" smtClean="0">
                        <a:latin typeface="Cambria Math" panose="02040503050406030204" pitchFamily="18" charset="0"/>
                      </a:rPr>
                      <m:t>𝟐𝟒</m:t>
                    </m:r>
                  </m:oMath>
                </a14:m>
                <a:r>
                  <a:rPr lang="en-US" dirty="0"/>
                  <a:t>.</a:t>
                </a:r>
              </a:p>
              <a:p>
                <a:pPr marL="0" indent="0">
                  <a:buNone/>
                </a:pPr>
                <a:r>
                  <a:rPr lang="en-US" dirty="0"/>
                  <a:t>Write a Python program that</a:t>
                </a:r>
              </a:p>
              <a:p>
                <a:pPr marL="514350" indent="-514350">
                  <a:buFont typeface="+mj-lt"/>
                  <a:buAutoNum type="arabicPeriod"/>
                </a:pPr>
                <a:r>
                  <a:rPr lang="en-US" dirty="0"/>
                  <a:t>computes the value of the </a:t>
                </a:r>
                <a:r>
                  <a:rPr lang="en-US" b="1" dirty="0"/>
                  <a:t>determinant</a:t>
                </a:r>
                <a:r>
                  <a:rPr lang="en-US" dirty="0"/>
                  <a:t> </a:t>
                </a:r>
                <a14:m>
                  <m:oMath xmlns:m="http://schemas.openxmlformats.org/officeDocument/2006/math">
                    <m:r>
                      <m:rPr>
                        <m:sty m:val="p"/>
                      </m:rPr>
                      <a:rPr lang="en-US" b="0" i="1" dirty="0">
                        <a:latin typeface="Cambria Math" panose="02040503050406030204" pitchFamily="18" charset="0"/>
                      </a:rPr>
                      <m:t>Δ</m:t>
                    </m:r>
                  </m:oMath>
                </a14:m>
                <a:r>
                  <a:rPr lang="en-US" dirty="0"/>
                  <a:t> and </a:t>
                </a:r>
                <a:r>
                  <a:rPr lang="en-US" b="1" dirty="0"/>
                  <a:t>prints</a:t>
                </a:r>
                <a:r>
                  <a:rPr lang="en-US" dirty="0"/>
                  <a:t> it on screen (to check it is strictly positive),</a:t>
                </a:r>
              </a:p>
              <a:p>
                <a:pPr marL="514350" indent="-514350">
                  <a:buFont typeface="+mj-lt"/>
                  <a:buAutoNum type="arabicPeriod"/>
                </a:pPr>
                <a:r>
                  <a:rPr lang="en-US" dirty="0"/>
                  <a:t>And, later on, computes the values of the </a:t>
                </a:r>
                <a:r>
                  <a:rPr lang="en-US" b="1" dirty="0"/>
                  <a:t>roots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r>
                  <a:rPr lang="en-US" b="1" dirty="0"/>
                  <a:t>prints</a:t>
                </a:r>
                <a:r>
                  <a:rPr lang="en-US" dirty="0"/>
                  <a:t> them on screen.</a:t>
                </a:r>
              </a:p>
              <a:p>
                <a:endParaRPr lang="en-US" dirty="0"/>
              </a:p>
            </p:txBody>
          </p:sp>
        </mc:Choice>
        <mc:Fallback xmlns="">
          <p:sp>
            <p:nvSpPr>
              <p:cNvPr id="5" name="Content Placeholder 4">
                <a:extLst>
                  <a:ext uri="{FF2B5EF4-FFF2-40B4-BE49-F238E27FC236}">
                    <a16:creationId xmlns:a16="http://schemas.microsoft.com/office/drawing/2014/main" id="{9F06A117-C78C-4FE1-B48D-0DC6FC4A86DF}"/>
                  </a:ext>
                </a:extLst>
              </p:cNvPr>
              <p:cNvSpPr>
                <a:spLocks noGrp="1" noRot="1" noChangeAspect="1" noMove="1" noResize="1" noEditPoints="1" noAdjustHandles="1" noChangeArrowheads="1" noChangeShapeType="1" noTextEdit="1"/>
              </p:cNvSpPr>
              <p:nvPr>
                <p:ph sz="half" idx="2"/>
              </p:nvPr>
            </p:nvSpPr>
            <p:spPr>
              <a:xfrm>
                <a:off x="6172199" y="1825624"/>
                <a:ext cx="5785337" cy="4856529"/>
              </a:xfrm>
              <a:blipFill>
                <a:blip r:embed="rId3"/>
                <a:stretch>
                  <a:fillRect l="-2105" t="-2008" r="-2211" b="-251"/>
                </a:stretch>
              </a:blipFill>
            </p:spPr>
            <p:txBody>
              <a:bodyPr/>
              <a:lstStyle/>
              <a:p>
                <a:r>
                  <a:rPr lang="en-GB">
                    <a:noFill/>
                  </a:rPr>
                  <a:t> </a:t>
                </a:r>
              </a:p>
            </p:txBody>
          </p:sp>
        </mc:Fallback>
      </mc:AlternateContent>
    </p:spTree>
    <p:extLst>
      <p:ext uri="{BB962C8B-B14F-4D97-AF65-F5344CB8AC3E}">
        <p14:creationId xmlns:p14="http://schemas.microsoft.com/office/powerpoint/2010/main" val="167645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2)</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b="1" dirty="0"/>
              <a:t>Everything you need to know about variables: </a:t>
            </a:r>
            <a:r>
              <a:rPr lang="en-US" dirty="0"/>
              <a:t>Naming conventions, types, IDs, assignments, types conversions.</a:t>
            </a:r>
          </a:p>
          <a:p>
            <a:r>
              <a:rPr lang="en-US" b="1" dirty="0"/>
              <a:t>Using basic math operators in Python on mathematical variables: </a:t>
            </a:r>
            <a:r>
              <a:rPr lang="en-US" dirty="0"/>
              <a:t>+, -, *, /, //, %, **.</a:t>
            </a:r>
          </a:p>
          <a:p>
            <a:r>
              <a:rPr lang="en-US" b="1" dirty="0"/>
              <a:t>Combining operators and assignments.</a:t>
            </a:r>
          </a:p>
          <a:p>
            <a:r>
              <a:rPr lang="en-US" b="1" dirty="0"/>
              <a:t>Commenting: </a:t>
            </a:r>
            <a:r>
              <a:rPr lang="en-US" dirty="0"/>
              <a:t>in-line, block, docstring and header comments.</a:t>
            </a:r>
          </a:p>
          <a:p>
            <a:r>
              <a:rPr lang="en-US" b="1" dirty="0"/>
              <a:t>Printing and getting: </a:t>
            </a:r>
            <a:r>
              <a:rPr lang="en-US" dirty="0"/>
              <a:t>displaying with print(), getting with input().</a:t>
            </a:r>
          </a:p>
          <a:p>
            <a:r>
              <a:rPr lang="en-US" dirty="0"/>
              <a:t>And more things!</a:t>
            </a:r>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0B03-04BD-489B-B89C-4DE0B1645CD2}"/>
              </a:ext>
            </a:extLst>
          </p:cNvPr>
          <p:cNvSpPr>
            <a:spLocks noGrp="1"/>
          </p:cNvSpPr>
          <p:nvPr>
            <p:ph type="title"/>
          </p:nvPr>
        </p:nvSpPr>
        <p:spPr/>
        <p:txBody>
          <a:bodyPr/>
          <a:lstStyle/>
          <a:p>
            <a:r>
              <a:rPr lang="en-US" dirty="0"/>
              <a:t>Activity 1: Compute the roots of a quadratic equation, with strictly positive determinant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74B6DF-0A17-44B7-AC53-A2FCBF40D3E8}"/>
                  </a:ext>
                </a:extLst>
              </p:cNvPr>
              <p:cNvSpPr>
                <a:spLocks noGrp="1"/>
              </p:cNvSpPr>
              <p:nvPr>
                <p:ph idx="1"/>
              </p:nvPr>
            </p:nvSpPr>
            <p:spPr>
              <a:xfrm>
                <a:off x="838200" y="1825624"/>
                <a:ext cx="10515600" cy="4953547"/>
              </a:xfrm>
            </p:spPr>
            <p:txBody>
              <a:bodyPr>
                <a:normAutofit/>
              </a:bodyPr>
              <a:lstStyle/>
              <a:p>
                <a:r>
                  <a:rPr lang="en-US" dirty="0"/>
                  <a:t>For this activity, you may now open and use the notebook</a:t>
                </a:r>
              </a:p>
              <a:p>
                <a:pPr marL="0" indent="0" algn="ctr">
                  <a:buNone/>
                </a:pPr>
                <a:r>
                  <a:rPr lang="en-US" b="1" dirty="0"/>
                  <a:t>Activity 1 - computing the roots of a quadratic </a:t>
                </a:r>
                <a:r>
                  <a:rPr lang="en-US" b="1" dirty="0" err="1"/>
                  <a:t>equation.ipynb</a:t>
                </a:r>
                <a:endParaRPr lang="en-US" b="1" dirty="0"/>
              </a:p>
              <a:p>
                <a:r>
                  <a:rPr lang="en-US" dirty="0"/>
                  <a:t>Remember to start a notebook environment using the command below, in a console, with location appropriately selected</a:t>
                </a:r>
              </a:p>
              <a:p>
                <a:pPr marL="0" indent="0" algn="ctr">
                  <a:buNone/>
                </a:pPr>
                <a:r>
                  <a:rPr lang="en-US" b="1" dirty="0" err="1"/>
                  <a:t>py</a:t>
                </a:r>
                <a:r>
                  <a:rPr lang="en-US" b="1" dirty="0"/>
                  <a:t> –m notebook</a:t>
                </a:r>
              </a:p>
              <a:p>
                <a:pPr marL="0" indent="0" algn="ctr">
                  <a:buNone/>
                </a:pPr>
                <a:endParaRPr lang="en-US" b="1" dirty="0"/>
              </a:p>
              <a:p>
                <a:r>
                  <a:rPr lang="en-US" dirty="0"/>
                  <a:t>Also, remember, the </a:t>
                </a:r>
                <a:r>
                  <a:rPr lang="en-US" b="1" dirty="0"/>
                  <a:t>square</a:t>
                </a:r>
                <a:r>
                  <a:rPr lang="en-US" dirty="0"/>
                  <a:t> </a:t>
                </a:r>
                <a:r>
                  <a:rPr lang="en-US" b="1" dirty="0"/>
                  <a:t>root</a:t>
                </a:r>
                <a:r>
                  <a:rPr lang="en-US" dirty="0"/>
                  <a:t> </a:t>
                </a:r>
                <a:r>
                  <a:rPr lang="en-US" b="1" dirty="0"/>
                  <a:t>of</a:t>
                </a:r>
                <a:r>
                  <a:rPr lang="en-US" dirty="0"/>
                  <a:t> </a:t>
                </a:r>
                <a14:m>
                  <m:oMath xmlns:m="http://schemas.openxmlformats.org/officeDocument/2006/math">
                    <m:r>
                      <a:rPr lang="en-US" b="1" i="1" dirty="0" smtClean="0">
                        <a:latin typeface="Cambria Math" panose="02040503050406030204" pitchFamily="18" charset="0"/>
                      </a:rPr>
                      <m:t>𝒙</m:t>
                    </m:r>
                  </m:oMath>
                </a14:m>
                <a:r>
                  <a:rPr lang="en-US" dirty="0"/>
                  <a:t> is equivalent to </a:t>
                </a:r>
                <a14:m>
                  <m:oMath xmlns:m="http://schemas.openxmlformats.org/officeDocument/2006/math">
                    <m:r>
                      <a:rPr lang="en-US" b="1" i="1" dirty="0" smtClean="0">
                        <a:latin typeface="Cambria Math" panose="02040503050406030204" pitchFamily="18" charset="0"/>
                      </a:rPr>
                      <m:t>𝒙</m:t>
                    </m:r>
                  </m:oMath>
                </a14:m>
                <a:r>
                  <a:rPr lang="en-US" b="1" dirty="0"/>
                  <a:t> being exponentiated to the power </a:t>
                </a:r>
                <a14:m>
                  <m:oMath xmlns:m="http://schemas.openxmlformats.org/officeDocument/2006/math">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𝟓</m:t>
                    </m:r>
                  </m:oMath>
                </a14:m>
                <a:r>
                  <a:rPr lang="en-US" b="1" dirty="0"/>
                  <a:t> (or import </a:t>
                </a:r>
                <a:r>
                  <a:rPr lang="en-US" b="1" dirty="0" err="1"/>
                  <a:t>numpy</a:t>
                </a:r>
                <a:r>
                  <a:rPr lang="en-US" b="1" dirty="0"/>
                  <a:t> sqrt function!)</a:t>
                </a:r>
                <a:br>
                  <a:rPr lang="en-US" b="1" dirty="0"/>
                </a:br>
                <a:endParaRPr lang="en-US" b="1" dirty="0"/>
              </a:p>
              <a:p>
                <a:pPr marL="0" indent="0">
                  <a:buNone/>
                </a:pPr>
                <a14:m>
                  <m:oMathPara xmlns:m="http://schemas.openxmlformats.org/officeDocument/2006/math">
                    <m:oMathParaPr>
                      <m:jc m:val="centerGroup"/>
                    </m:oMathParaPr>
                    <m:oMath xmlns:m="http://schemas.openxmlformats.org/officeDocument/2006/math">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𝑥</m:t>
                          </m:r>
                        </m:e>
                      </m:ra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0.5</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∗∗(0.5)</m:t>
                      </m:r>
                    </m:oMath>
                  </m:oMathPara>
                </a14:m>
                <a:endParaRPr lang="en-US" dirty="0"/>
              </a:p>
            </p:txBody>
          </p:sp>
        </mc:Choice>
        <mc:Fallback xmlns="">
          <p:sp>
            <p:nvSpPr>
              <p:cNvPr id="3" name="Content Placeholder 2">
                <a:extLst>
                  <a:ext uri="{FF2B5EF4-FFF2-40B4-BE49-F238E27FC236}">
                    <a16:creationId xmlns:a16="http://schemas.microsoft.com/office/drawing/2014/main" id="{0174B6DF-0A17-44B7-AC53-A2FCBF40D3E8}"/>
                  </a:ext>
                </a:extLst>
              </p:cNvPr>
              <p:cNvSpPr>
                <a:spLocks noGrp="1" noRot="1" noChangeAspect="1" noMove="1" noResize="1" noEditPoints="1" noAdjustHandles="1" noChangeArrowheads="1" noChangeShapeType="1" noTextEdit="1"/>
              </p:cNvSpPr>
              <p:nvPr>
                <p:ph idx="1"/>
              </p:nvPr>
            </p:nvSpPr>
            <p:spPr>
              <a:xfrm>
                <a:off x="838200" y="1825624"/>
                <a:ext cx="10515600" cy="4953547"/>
              </a:xfrm>
              <a:blipFill>
                <a:blip r:embed="rId2"/>
                <a:stretch>
                  <a:fillRect l="-1043" t="-1968"/>
                </a:stretch>
              </a:blipFill>
            </p:spPr>
            <p:txBody>
              <a:bodyPr/>
              <a:lstStyle/>
              <a:p>
                <a:r>
                  <a:rPr lang="en-GB">
                    <a:noFill/>
                  </a:rPr>
                  <a:t> </a:t>
                </a:r>
              </a:p>
            </p:txBody>
          </p:sp>
        </mc:Fallback>
      </mc:AlternateContent>
    </p:spTree>
    <p:extLst>
      <p:ext uri="{BB962C8B-B14F-4D97-AF65-F5344CB8AC3E}">
        <p14:creationId xmlns:p14="http://schemas.microsoft.com/office/powerpoint/2010/main" val="39898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267C7-C792-3A5C-AAB0-22B95EE34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270B9-C044-7C26-96EA-195B06C17CFA}"/>
              </a:ext>
            </a:extLst>
          </p:cNvPr>
          <p:cNvSpPr>
            <a:spLocks noGrp="1"/>
          </p:cNvSpPr>
          <p:nvPr>
            <p:ph type="title"/>
          </p:nvPr>
        </p:nvSpPr>
        <p:spPr/>
        <p:txBody>
          <a:bodyPr/>
          <a:lstStyle/>
          <a:p>
            <a:r>
              <a:rPr lang="en-US" dirty="0"/>
              <a:t>Activity 1: Compute the roots of a quadratic equation, with strictly positive determinant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A2C16D-7005-CA26-97F3-F4A820ED11F4}"/>
                  </a:ext>
                </a:extLst>
              </p:cNvPr>
              <p:cNvSpPr>
                <a:spLocks noGrp="1"/>
              </p:cNvSpPr>
              <p:nvPr>
                <p:ph sz="half" idx="1"/>
              </p:nvPr>
            </p:nvSpPr>
            <p:spPr>
              <a:xfrm>
                <a:off x="234462" y="1825625"/>
                <a:ext cx="5785338" cy="4351338"/>
              </a:xfrm>
            </p:spPr>
            <p:txBody>
              <a:bodyPr>
                <a:normAutofit/>
              </a:bodyPr>
              <a:lstStyle/>
              <a:p>
                <a:pPr marL="0" indent="0">
                  <a:buNone/>
                </a:pPr>
                <a:r>
                  <a:rPr lang="en-US" dirty="0"/>
                  <a:t>Consider the quadratic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m:oMathPara>
                </a14:m>
                <a:endParaRPr lang="en-US" dirty="0"/>
              </a:p>
              <a:p>
                <a:pPr marL="0" indent="0">
                  <a:buNone/>
                </a:pPr>
                <a:r>
                  <a:rPr lang="en-US" dirty="0"/>
                  <a:t>With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ℝ</m:t>
                    </m:r>
                  </m:oMath>
                </a14:m>
                <a:r>
                  <a:rPr lang="en-US" dirty="0"/>
                  <a:t>, such that the determinant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&gt;0</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−4</m:t>
                      </m:r>
                      <m:r>
                        <a:rPr lang="en-US" b="0" i="1" smtClean="0">
                          <a:latin typeface="Cambria Math" panose="02040503050406030204" pitchFamily="18" charset="0"/>
                        </a:rPr>
                        <m:t>𝑎𝑐</m:t>
                      </m:r>
                    </m:oMath>
                  </m:oMathPara>
                </a14:m>
                <a:endParaRPr lang="en-US" dirty="0"/>
              </a:p>
              <a:p>
                <a:pPr marL="0" indent="0">
                  <a:buNone/>
                </a:pPr>
                <a:r>
                  <a:rPr lang="en-US" dirty="0"/>
                  <a:t>As seen in math classes, the two roots of this equation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are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Δ</m:t>
                              </m:r>
                            </m:e>
                          </m:rad>
                        </m:num>
                        <m:den>
                          <m:r>
                            <a:rPr lang="en-US" b="0" i="1" smtClean="0">
                              <a:latin typeface="Cambria Math" panose="02040503050406030204" pitchFamily="18" charset="0"/>
                            </a:rPr>
                            <m:t>2</m:t>
                          </m:r>
                          <m:r>
                            <a:rPr lang="en-US" b="0" i="1" smtClean="0">
                              <a:latin typeface="Cambria Math" panose="02040503050406030204" pitchFamily="18" charset="0"/>
                            </a:rPr>
                            <m:t>𝑎</m:t>
                          </m:r>
                        </m:den>
                      </m:f>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m:rPr>
                                  <m:sty m:val="p"/>
                                </m:rPr>
                                <a:rPr lang="en-US">
                                  <a:latin typeface="Cambria Math" panose="02040503050406030204" pitchFamily="18" charset="0"/>
                                </a:rPr>
                                <m:t>Δ</m:t>
                              </m:r>
                            </m:e>
                          </m:rad>
                        </m:num>
                        <m:den>
                          <m:r>
                            <a:rPr lang="en-US" i="1">
                              <a:latin typeface="Cambria Math" panose="02040503050406030204" pitchFamily="18" charset="0"/>
                            </a:rPr>
                            <m:t>2</m:t>
                          </m:r>
                          <m:r>
                            <a:rPr lang="en-US" i="1">
                              <a:latin typeface="Cambria Math" panose="02040503050406030204" pitchFamily="18" charset="0"/>
                            </a:rPr>
                            <m:t>𝑎</m:t>
                          </m:r>
                        </m:den>
                      </m:f>
                    </m:oMath>
                  </m:oMathPara>
                </a14:m>
                <a:endParaRPr lang="en-US" dirty="0"/>
              </a:p>
            </p:txBody>
          </p:sp>
        </mc:Choice>
        <mc:Fallback xmlns="">
          <p:sp>
            <p:nvSpPr>
              <p:cNvPr id="3" name="Content Placeholder 2">
                <a:extLst>
                  <a:ext uri="{FF2B5EF4-FFF2-40B4-BE49-F238E27FC236}">
                    <a16:creationId xmlns:a16="http://schemas.microsoft.com/office/drawing/2014/main" id="{8CA2C16D-7005-CA26-97F3-F4A820ED11F4}"/>
                  </a:ext>
                </a:extLst>
              </p:cNvPr>
              <p:cNvSpPr>
                <a:spLocks noGrp="1" noRot="1" noChangeAspect="1" noMove="1" noResize="1" noEditPoints="1" noAdjustHandles="1" noChangeArrowheads="1" noChangeShapeType="1" noTextEdit="1"/>
              </p:cNvSpPr>
              <p:nvPr>
                <p:ph sz="half" idx="1"/>
              </p:nvPr>
            </p:nvSpPr>
            <p:spPr>
              <a:xfrm>
                <a:off x="234462" y="1825625"/>
                <a:ext cx="5785338" cy="4351338"/>
              </a:xfrm>
              <a:blipFill>
                <a:blip r:embed="rId2"/>
                <a:stretch>
                  <a:fillRect l="-2105" t="-2241" r="-16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DFF3F1A-6BBF-67C5-9568-8C59DDAB0923}"/>
                  </a:ext>
                </a:extLst>
              </p:cNvPr>
              <p:cNvSpPr>
                <a:spLocks noGrp="1"/>
              </p:cNvSpPr>
              <p:nvPr>
                <p:ph sz="half" idx="2"/>
              </p:nvPr>
            </p:nvSpPr>
            <p:spPr>
              <a:xfrm>
                <a:off x="6172199" y="1825624"/>
                <a:ext cx="5785337" cy="4856529"/>
              </a:xfrm>
            </p:spPr>
            <p:txBody>
              <a:bodyPr>
                <a:normAutofit/>
              </a:bodyPr>
              <a:lstStyle/>
              <a:p>
                <a:r>
                  <a:rPr lang="en-US" b="1" dirty="0"/>
                  <a:t>Task: </a:t>
                </a:r>
                <a:r>
                  <a:rPr lang="en-US" dirty="0"/>
                  <a:t>Consider a quadratic equation with the following values: </a:t>
                </a:r>
                <a14:m>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𝟐</m:t>
                    </m:r>
                  </m:oMath>
                </a14:m>
                <a:r>
                  <a:rPr lang="en-US" dirty="0"/>
                  <a:t>, </a:t>
                </a:r>
                <a14:m>
                  <m:oMath xmlns:m="http://schemas.openxmlformats.org/officeDocument/2006/math">
                    <m:r>
                      <a:rPr lang="en-US" b="1" i="1" dirty="0" smtClean="0">
                        <a:latin typeface="Cambria Math" panose="02040503050406030204" pitchFamily="18" charset="0"/>
                      </a:rPr>
                      <m:t>𝒃</m:t>
                    </m:r>
                    <m:r>
                      <a:rPr lang="en-US" b="1" i="1" dirty="0" smtClean="0">
                        <a:latin typeface="Cambria Math" panose="02040503050406030204" pitchFamily="18" charset="0"/>
                      </a:rPr>
                      <m:t> = −</m:t>
                    </m:r>
                    <m:r>
                      <a:rPr lang="en-US" b="1" i="1" dirty="0" smtClean="0">
                        <a:latin typeface="Cambria Math" panose="02040503050406030204" pitchFamily="18" charset="0"/>
                      </a:rPr>
                      <m:t>𝟐</m:t>
                    </m:r>
                    <m:r>
                      <a:rPr lang="en-US" b="0" i="1" dirty="0" smtClean="0">
                        <a:latin typeface="Cambria Math" panose="02040503050406030204" pitchFamily="18" charset="0"/>
                      </a:rPr>
                      <m:t> </m:t>
                    </m:r>
                  </m:oMath>
                </a14:m>
                <a:r>
                  <a:rPr lang="en-US" dirty="0"/>
                  <a:t>and </a:t>
                </a:r>
                <a14:m>
                  <m:oMath xmlns:m="http://schemas.openxmlformats.org/officeDocument/2006/math">
                    <m:r>
                      <a:rPr lang="en-US" b="1" i="1" dirty="0" smtClean="0">
                        <a:latin typeface="Cambria Math" panose="02040503050406030204" pitchFamily="18" charset="0"/>
                      </a:rPr>
                      <m:t>𝒄</m:t>
                    </m:r>
                    <m:r>
                      <a:rPr lang="en-US" b="1" i="1" dirty="0" smtClean="0">
                        <a:latin typeface="Cambria Math" panose="02040503050406030204" pitchFamily="18" charset="0"/>
                      </a:rPr>
                      <m:t> = −</m:t>
                    </m:r>
                    <m:r>
                      <a:rPr lang="en-US" b="1" i="1" dirty="0" smtClean="0">
                        <a:latin typeface="Cambria Math" panose="02040503050406030204" pitchFamily="18" charset="0"/>
                      </a:rPr>
                      <m:t>𝟐𝟒</m:t>
                    </m:r>
                  </m:oMath>
                </a14:m>
                <a:r>
                  <a:rPr lang="en-US" dirty="0"/>
                  <a:t>.</a:t>
                </a:r>
              </a:p>
              <a:p>
                <a:pPr marL="0" indent="0">
                  <a:buNone/>
                </a:pPr>
                <a:r>
                  <a:rPr lang="en-US" dirty="0"/>
                  <a:t>Write a Python program that</a:t>
                </a:r>
              </a:p>
              <a:p>
                <a:pPr marL="514350" indent="-514350">
                  <a:buFont typeface="+mj-lt"/>
                  <a:buAutoNum type="arabicPeriod"/>
                </a:pPr>
                <a:r>
                  <a:rPr lang="en-US" dirty="0"/>
                  <a:t>computes the value of the </a:t>
                </a:r>
                <a:r>
                  <a:rPr lang="en-US" b="1" dirty="0"/>
                  <a:t>determinant</a:t>
                </a:r>
                <a:r>
                  <a:rPr lang="en-US" dirty="0"/>
                  <a:t> </a:t>
                </a:r>
                <a14:m>
                  <m:oMath xmlns:m="http://schemas.openxmlformats.org/officeDocument/2006/math">
                    <m:r>
                      <m:rPr>
                        <m:sty m:val="p"/>
                      </m:rPr>
                      <a:rPr lang="en-US" b="0" i="1" dirty="0">
                        <a:latin typeface="Cambria Math" panose="02040503050406030204" pitchFamily="18" charset="0"/>
                      </a:rPr>
                      <m:t>Δ</m:t>
                    </m:r>
                  </m:oMath>
                </a14:m>
                <a:r>
                  <a:rPr lang="en-US" dirty="0"/>
                  <a:t> and </a:t>
                </a:r>
                <a:r>
                  <a:rPr lang="en-US" b="1" dirty="0"/>
                  <a:t>prints</a:t>
                </a:r>
                <a:r>
                  <a:rPr lang="en-US" dirty="0"/>
                  <a:t> it on screen (to check it is strictly positive),</a:t>
                </a:r>
              </a:p>
              <a:p>
                <a:pPr marL="514350" indent="-514350">
                  <a:buFont typeface="+mj-lt"/>
                  <a:buAutoNum type="arabicPeriod"/>
                </a:pPr>
                <a:r>
                  <a:rPr lang="en-US" dirty="0"/>
                  <a:t>And, later on, computes the values of the </a:t>
                </a:r>
                <a:r>
                  <a:rPr lang="en-US" b="1" dirty="0"/>
                  <a:t>roots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r>
                  <a:rPr lang="en-US" b="1" dirty="0"/>
                  <a:t>prints</a:t>
                </a:r>
                <a:r>
                  <a:rPr lang="en-US" dirty="0"/>
                  <a:t> them on screen.</a:t>
                </a:r>
              </a:p>
              <a:p>
                <a:endParaRPr lang="en-US" dirty="0"/>
              </a:p>
            </p:txBody>
          </p:sp>
        </mc:Choice>
        <mc:Fallback xmlns="">
          <p:sp>
            <p:nvSpPr>
              <p:cNvPr id="5" name="Content Placeholder 4">
                <a:extLst>
                  <a:ext uri="{FF2B5EF4-FFF2-40B4-BE49-F238E27FC236}">
                    <a16:creationId xmlns:a16="http://schemas.microsoft.com/office/drawing/2014/main" id="{BDFF3F1A-6BBF-67C5-9568-8C59DDAB0923}"/>
                  </a:ext>
                </a:extLst>
              </p:cNvPr>
              <p:cNvSpPr>
                <a:spLocks noGrp="1" noRot="1" noChangeAspect="1" noMove="1" noResize="1" noEditPoints="1" noAdjustHandles="1" noChangeArrowheads="1" noChangeShapeType="1" noTextEdit="1"/>
              </p:cNvSpPr>
              <p:nvPr>
                <p:ph sz="half" idx="2"/>
              </p:nvPr>
            </p:nvSpPr>
            <p:spPr>
              <a:xfrm>
                <a:off x="6172199" y="1825624"/>
                <a:ext cx="5785337" cy="4856529"/>
              </a:xfrm>
              <a:blipFill>
                <a:blip r:embed="rId3"/>
                <a:stretch>
                  <a:fillRect l="-2105" t="-2008" r="-2211" b="-2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3AE3BC-EA32-BC33-A6A9-878536F9CF5F}"/>
                  </a:ext>
                </a:extLst>
              </p:cNvPr>
              <p:cNvSpPr txBox="1"/>
              <p:nvPr/>
            </p:nvSpPr>
            <p:spPr>
              <a:xfrm>
                <a:off x="762000" y="6334780"/>
                <a:ext cx="10515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sym typeface="Wingdings" panose="05000000000000000000" pitchFamily="2" charset="2"/>
                  </a:rPr>
                  <a:t> Expected answers: </a:t>
                </a:r>
                <a14:m>
                  <m:oMath xmlns:m="http://schemas.openxmlformats.org/officeDocument/2006/math">
                    <m:r>
                      <a:rPr kumimoji="0" lang="en-US" sz="2800" b="1" i="0"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sym typeface="Wingdings" panose="05000000000000000000" pitchFamily="2" charset="2"/>
                      </a:rPr>
                      <m:t>𝚫</m:t>
                    </m:r>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sym typeface="Wingdings" panose="05000000000000000000" pitchFamily="2" charset="2"/>
                      </a:rPr>
                      <m:t>=</m:t>
                    </m:r>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sym typeface="Wingdings" panose="05000000000000000000" pitchFamily="2" charset="2"/>
                      </a:rPr>
                      <m:t>𝟏𝟗𝟔</m:t>
                    </m:r>
                  </m:oMath>
                </a14:m>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 </a:t>
                </a:r>
                <a14:m>
                  <m:oMath xmlns:m="http://schemas.openxmlformats.org/officeDocument/2006/math">
                    <m:sSub>
                      <m:sSubPr>
                        <m:ctrlP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𝟏</m:t>
                        </m:r>
                      </m:sub>
                    </m:sSub>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m:t>
                    </m:r>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𝟒</m:t>
                    </m:r>
                  </m:oMath>
                </a14:m>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 </a:t>
                </a:r>
                <a14:m>
                  <m:oMath xmlns:m="http://schemas.openxmlformats.org/officeDocument/2006/math">
                    <m:sSub>
                      <m:sSubPr>
                        <m:ctrlP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m:t>
                    </m:r>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𝟑</m:t>
                    </m:r>
                  </m:oMath>
                </a14:m>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a:t>
                </a:r>
              </a:p>
            </p:txBody>
          </p:sp>
        </mc:Choice>
        <mc:Fallback xmlns="">
          <p:sp>
            <p:nvSpPr>
              <p:cNvPr id="4" name="TextBox 3">
                <a:extLst>
                  <a:ext uri="{FF2B5EF4-FFF2-40B4-BE49-F238E27FC236}">
                    <a16:creationId xmlns:a16="http://schemas.microsoft.com/office/drawing/2014/main" id="{4B3AE3BC-EA32-BC33-A6A9-878536F9CF5F}"/>
                  </a:ext>
                </a:extLst>
              </p:cNvPr>
              <p:cNvSpPr txBox="1">
                <a:spLocks noRot="1" noChangeAspect="1" noMove="1" noResize="1" noEditPoints="1" noAdjustHandles="1" noChangeArrowheads="1" noChangeShapeType="1" noTextEdit="1"/>
              </p:cNvSpPr>
              <p:nvPr/>
            </p:nvSpPr>
            <p:spPr>
              <a:xfrm>
                <a:off x="762000" y="6334780"/>
                <a:ext cx="10515600" cy="523220"/>
              </a:xfrm>
              <a:prstGeom prst="rect">
                <a:avLst/>
              </a:prstGeom>
              <a:blipFill>
                <a:blip r:embed="rId4"/>
                <a:stretch>
                  <a:fillRect t="-13953" b="-32558"/>
                </a:stretch>
              </a:blipFill>
            </p:spPr>
            <p:txBody>
              <a:bodyPr/>
              <a:lstStyle/>
              <a:p>
                <a:r>
                  <a:rPr lang="en-GB">
                    <a:noFill/>
                  </a:rPr>
                  <a:t> </a:t>
                </a:r>
              </a:p>
            </p:txBody>
          </p:sp>
        </mc:Fallback>
      </mc:AlternateContent>
    </p:spTree>
    <p:extLst>
      <p:ext uri="{BB962C8B-B14F-4D97-AF65-F5344CB8AC3E}">
        <p14:creationId xmlns:p14="http://schemas.microsoft.com/office/powerpoint/2010/main" val="905091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A2DD4-EB34-43FC-8190-2C7044BBFB6A}"/>
              </a:ext>
            </a:extLst>
          </p:cNvPr>
          <p:cNvSpPr>
            <a:spLocks noGrp="1"/>
          </p:cNvSpPr>
          <p:nvPr>
            <p:ph type="title"/>
          </p:nvPr>
        </p:nvSpPr>
        <p:spPr/>
        <p:txBody>
          <a:bodyPr/>
          <a:lstStyle/>
          <a:p>
            <a:r>
              <a:rPr lang="en-US" dirty="0"/>
              <a:t>Activity 1: Solution</a:t>
            </a:r>
          </a:p>
        </p:txBody>
      </p:sp>
      <p:pic>
        <p:nvPicPr>
          <p:cNvPr id="7" name="Picture 6">
            <a:extLst>
              <a:ext uri="{FF2B5EF4-FFF2-40B4-BE49-F238E27FC236}">
                <a16:creationId xmlns:a16="http://schemas.microsoft.com/office/drawing/2014/main" id="{FA03E097-DA1E-4EF3-9013-C206D3EF41DD}"/>
              </a:ext>
            </a:extLst>
          </p:cNvPr>
          <p:cNvPicPr>
            <a:picLocks noChangeAspect="1"/>
          </p:cNvPicPr>
          <p:nvPr/>
        </p:nvPicPr>
        <p:blipFill rotWithShape="1">
          <a:blip r:embed="rId2"/>
          <a:srcRect l="63077" t="33231" r="22949" b="33538"/>
          <a:stretch/>
        </p:blipFill>
        <p:spPr>
          <a:xfrm>
            <a:off x="359506" y="1753746"/>
            <a:ext cx="6799385" cy="5052756"/>
          </a:xfrm>
          <a:prstGeom prst="rect">
            <a:avLst/>
          </a:prstGeom>
        </p:spPr>
      </p:pic>
      <p:sp>
        <p:nvSpPr>
          <p:cNvPr id="6" name="TextBox 5">
            <a:extLst>
              <a:ext uri="{FF2B5EF4-FFF2-40B4-BE49-F238E27FC236}">
                <a16:creationId xmlns:a16="http://schemas.microsoft.com/office/drawing/2014/main" id="{3C670E38-273B-4E12-BFB3-2283F25E511E}"/>
              </a:ext>
            </a:extLst>
          </p:cNvPr>
          <p:cNvSpPr txBox="1"/>
          <p:nvPr/>
        </p:nvSpPr>
        <p:spPr>
          <a:xfrm rot="20810779">
            <a:off x="5395937" y="4807668"/>
            <a:ext cx="653111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 solved notebook is in the Activity Solutions subfolder!</a:t>
            </a:r>
          </a:p>
        </p:txBody>
      </p:sp>
    </p:spTree>
    <p:extLst>
      <p:ext uri="{BB962C8B-B14F-4D97-AF65-F5344CB8AC3E}">
        <p14:creationId xmlns:p14="http://schemas.microsoft.com/office/powerpoint/2010/main" val="1368925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05DB-AA84-4B0F-9D06-E5DC99AD4D92}"/>
              </a:ext>
            </a:extLst>
          </p:cNvPr>
          <p:cNvSpPr>
            <a:spLocks noGrp="1"/>
          </p:cNvSpPr>
          <p:nvPr>
            <p:ph type="title"/>
          </p:nvPr>
        </p:nvSpPr>
        <p:spPr/>
        <p:txBody>
          <a:bodyPr/>
          <a:lstStyle/>
          <a:p>
            <a:r>
              <a:rPr lang="en-US" dirty="0"/>
              <a:t>Single line comments</a:t>
            </a:r>
          </a:p>
        </p:txBody>
      </p:sp>
      <p:sp>
        <p:nvSpPr>
          <p:cNvPr id="3" name="Content Placeholder 2">
            <a:extLst>
              <a:ext uri="{FF2B5EF4-FFF2-40B4-BE49-F238E27FC236}">
                <a16:creationId xmlns:a16="http://schemas.microsoft.com/office/drawing/2014/main" id="{6DF71C7A-FA44-44D7-AD6F-778750B25D7A}"/>
              </a:ext>
            </a:extLst>
          </p:cNvPr>
          <p:cNvSpPr>
            <a:spLocks noGrp="1"/>
          </p:cNvSpPr>
          <p:nvPr>
            <p:ph sz="half" idx="1"/>
          </p:nvPr>
        </p:nvSpPr>
        <p:spPr>
          <a:xfrm>
            <a:off x="838200" y="1825625"/>
            <a:ext cx="5181600" cy="4965944"/>
          </a:xfrm>
        </p:spPr>
        <p:txBody>
          <a:bodyPr/>
          <a:lstStyle/>
          <a:p>
            <a:pPr marL="0" indent="0">
              <a:buNone/>
            </a:pPr>
            <a:r>
              <a:rPr lang="en-US" b="1" dirty="0"/>
              <a:t>Definition (</a:t>
            </a:r>
            <a:r>
              <a:rPr lang="en-US" b="1" dirty="0">
                <a:solidFill>
                  <a:srgbClr val="00B050"/>
                </a:solidFill>
              </a:rPr>
              <a:t>single line comments</a:t>
            </a:r>
            <a:r>
              <a:rPr lang="en-US" b="1" dirty="0"/>
              <a:t>):</a:t>
            </a:r>
          </a:p>
          <a:p>
            <a:pPr marL="0" indent="0">
              <a:buNone/>
            </a:pPr>
            <a:r>
              <a:rPr lang="en-US" b="1" dirty="0">
                <a:solidFill>
                  <a:srgbClr val="00B050"/>
                </a:solidFill>
              </a:rPr>
              <a:t>Single line comments </a:t>
            </a:r>
            <a:r>
              <a:rPr lang="en-US" b="1" dirty="0"/>
              <a:t>help the reader understand</a:t>
            </a:r>
            <a:r>
              <a:rPr lang="en-US" dirty="0"/>
              <a:t> what is happening in your code.</a:t>
            </a:r>
          </a:p>
          <a:p>
            <a:pPr marL="0" indent="0">
              <a:buNone/>
            </a:pPr>
            <a:r>
              <a:rPr lang="en-US" dirty="0"/>
              <a:t>On heavy programming projects, with several programmers, these are </a:t>
            </a:r>
            <a:r>
              <a:rPr lang="en-US" b="1" dirty="0"/>
              <a:t>simply</a:t>
            </a:r>
            <a:r>
              <a:rPr lang="en-US" dirty="0"/>
              <a:t> </a:t>
            </a:r>
            <a:r>
              <a:rPr lang="en-US" b="1" dirty="0"/>
              <a:t>essential</a:t>
            </a:r>
            <a:r>
              <a:rPr lang="en-US" dirty="0"/>
              <a:t>. </a:t>
            </a:r>
          </a:p>
          <a:p>
            <a:pPr marL="0" indent="0">
              <a:buNone/>
            </a:pPr>
            <a:r>
              <a:rPr lang="en-US" dirty="0"/>
              <a:t>Single line comments are also great if you want to use </a:t>
            </a:r>
            <a:r>
              <a:rPr lang="en-US" b="1" dirty="0"/>
              <a:t>separators</a:t>
            </a:r>
            <a:r>
              <a:rPr lang="en-US" dirty="0"/>
              <a:t> in your code. Personally, I use </a:t>
            </a:r>
            <a:r>
              <a:rPr lang="en-US" b="1" dirty="0"/>
              <a:t># ---------------</a:t>
            </a:r>
            <a:r>
              <a:rPr lang="en-US" dirty="0"/>
              <a:t>.</a:t>
            </a:r>
          </a:p>
        </p:txBody>
      </p:sp>
      <p:pic>
        <p:nvPicPr>
          <p:cNvPr id="5" name="Picture 4">
            <a:extLst>
              <a:ext uri="{FF2B5EF4-FFF2-40B4-BE49-F238E27FC236}">
                <a16:creationId xmlns:a16="http://schemas.microsoft.com/office/drawing/2014/main" id="{75C9EB7A-2FB7-4234-9830-2756E576EDCE}"/>
              </a:ext>
            </a:extLst>
          </p:cNvPr>
          <p:cNvPicPr>
            <a:picLocks noChangeAspect="1"/>
          </p:cNvPicPr>
          <p:nvPr/>
        </p:nvPicPr>
        <p:blipFill rotWithShape="1">
          <a:blip r:embed="rId2"/>
          <a:srcRect l="60958" t="40533" r="28942" b="16513"/>
          <a:stretch/>
        </p:blipFill>
        <p:spPr>
          <a:xfrm>
            <a:off x="6846570" y="149951"/>
            <a:ext cx="4997087" cy="6641618"/>
          </a:xfrm>
          <a:prstGeom prst="rect">
            <a:avLst/>
          </a:prstGeom>
        </p:spPr>
      </p:pic>
    </p:spTree>
    <p:extLst>
      <p:ext uri="{BB962C8B-B14F-4D97-AF65-F5344CB8AC3E}">
        <p14:creationId xmlns:p14="http://schemas.microsoft.com/office/powerpoint/2010/main" val="429463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05DB-AA84-4B0F-9D06-E5DC99AD4D92}"/>
              </a:ext>
            </a:extLst>
          </p:cNvPr>
          <p:cNvSpPr>
            <a:spLocks noGrp="1"/>
          </p:cNvSpPr>
          <p:nvPr>
            <p:ph type="title"/>
          </p:nvPr>
        </p:nvSpPr>
        <p:spPr/>
        <p:txBody>
          <a:bodyPr/>
          <a:lstStyle/>
          <a:p>
            <a:r>
              <a:rPr lang="en-US" dirty="0"/>
              <a:t>Block comments</a:t>
            </a:r>
          </a:p>
        </p:txBody>
      </p:sp>
      <p:sp>
        <p:nvSpPr>
          <p:cNvPr id="3" name="Content Placeholder 2">
            <a:extLst>
              <a:ext uri="{FF2B5EF4-FFF2-40B4-BE49-F238E27FC236}">
                <a16:creationId xmlns:a16="http://schemas.microsoft.com/office/drawing/2014/main" id="{6DF71C7A-FA44-44D7-AD6F-778750B25D7A}"/>
              </a:ext>
            </a:extLst>
          </p:cNvPr>
          <p:cNvSpPr>
            <a:spLocks noGrp="1"/>
          </p:cNvSpPr>
          <p:nvPr>
            <p:ph sz="half" idx="1"/>
          </p:nvPr>
        </p:nvSpPr>
        <p:spPr>
          <a:xfrm>
            <a:off x="838200" y="1825625"/>
            <a:ext cx="4791323" cy="4895606"/>
          </a:xfrm>
        </p:spPr>
        <p:txBody>
          <a:bodyPr>
            <a:normAutofit/>
          </a:bodyPr>
          <a:lstStyle/>
          <a:p>
            <a:pPr marL="0" indent="0">
              <a:buNone/>
            </a:pPr>
            <a:r>
              <a:rPr lang="en-US" b="1" dirty="0"/>
              <a:t>Definition (</a:t>
            </a:r>
            <a:r>
              <a:rPr lang="en-US" b="1" dirty="0">
                <a:solidFill>
                  <a:srgbClr val="00B050"/>
                </a:solidFill>
              </a:rPr>
              <a:t>block comments</a:t>
            </a:r>
            <a:r>
              <a:rPr lang="en-US" b="1" dirty="0"/>
              <a:t>):</a:t>
            </a:r>
          </a:p>
          <a:p>
            <a:pPr marL="0" indent="0">
              <a:buNone/>
            </a:pPr>
            <a:r>
              <a:rPr lang="en-US" b="1" dirty="0">
                <a:solidFill>
                  <a:srgbClr val="00B050"/>
                </a:solidFill>
              </a:rPr>
              <a:t>Block</a:t>
            </a:r>
            <a:r>
              <a:rPr lang="en-US" dirty="0">
                <a:solidFill>
                  <a:srgbClr val="00B050"/>
                </a:solidFill>
              </a:rPr>
              <a:t> </a:t>
            </a:r>
            <a:r>
              <a:rPr lang="en-US" b="1" dirty="0">
                <a:solidFill>
                  <a:srgbClr val="00B050"/>
                </a:solidFill>
              </a:rPr>
              <a:t>comments</a:t>
            </a:r>
            <a:r>
              <a:rPr lang="en-US" dirty="0">
                <a:solidFill>
                  <a:srgbClr val="00B050"/>
                </a:solidFill>
              </a:rPr>
              <a:t> </a:t>
            </a:r>
            <a:r>
              <a:rPr lang="en-US" dirty="0"/>
              <a:t>are comments starting and ending with </a:t>
            </a:r>
            <a:r>
              <a:rPr lang="en-US" b="1" dirty="0"/>
              <a:t>triple quotation marks (“”” or ‘’’)</a:t>
            </a:r>
            <a:r>
              <a:rPr lang="en-US" dirty="0"/>
              <a:t>.</a:t>
            </a:r>
          </a:p>
          <a:p>
            <a:pPr marL="0" indent="0">
              <a:buNone/>
            </a:pPr>
            <a:r>
              <a:rPr lang="en-US" dirty="0"/>
              <a:t>These are great for </a:t>
            </a:r>
            <a:r>
              <a:rPr lang="en-US" b="1" dirty="0"/>
              <a:t>headers</a:t>
            </a:r>
            <a:r>
              <a:rPr lang="en-US" dirty="0"/>
              <a:t> in your files. Typically used, for instance, to inform the reader about the author, give a brief summary of what the code does, etc.</a:t>
            </a:r>
          </a:p>
        </p:txBody>
      </p:sp>
      <p:pic>
        <p:nvPicPr>
          <p:cNvPr id="5" name="Picture 4">
            <a:extLst>
              <a:ext uri="{FF2B5EF4-FFF2-40B4-BE49-F238E27FC236}">
                <a16:creationId xmlns:a16="http://schemas.microsoft.com/office/drawing/2014/main" id="{3A35A314-6610-4491-903F-E57757AED858}"/>
              </a:ext>
            </a:extLst>
          </p:cNvPr>
          <p:cNvPicPr>
            <a:picLocks noChangeAspect="1"/>
          </p:cNvPicPr>
          <p:nvPr/>
        </p:nvPicPr>
        <p:blipFill rotWithShape="1">
          <a:blip r:embed="rId2"/>
          <a:srcRect l="60321" t="15385" r="25961" b="59072"/>
          <a:stretch/>
        </p:blipFill>
        <p:spPr>
          <a:xfrm>
            <a:off x="6068506" y="1708408"/>
            <a:ext cx="6022992" cy="3504614"/>
          </a:xfrm>
          <a:prstGeom prst="rect">
            <a:avLst/>
          </a:prstGeom>
          <a:ln w="38100">
            <a:noFill/>
          </a:ln>
        </p:spPr>
      </p:pic>
    </p:spTree>
    <p:extLst>
      <p:ext uri="{BB962C8B-B14F-4D97-AF65-F5344CB8AC3E}">
        <p14:creationId xmlns:p14="http://schemas.microsoft.com/office/powerpoint/2010/main" val="1173628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05DB-AA84-4B0F-9D06-E5DC99AD4D92}"/>
              </a:ext>
            </a:extLst>
          </p:cNvPr>
          <p:cNvSpPr>
            <a:spLocks noGrp="1"/>
          </p:cNvSpPr>
          <p:nvPr>
            <p:ph type="title"/>
          </p:nvPr>
        </p:nvSpPr>
        <p:spPr/>
        <p:txBody>
          <a:bodyPr/>
          <a:lstStyle/>
          <a:p>
            <a:r>
              <a:rPr lang="en-US" dirty="0"/>
              <a:t>Block comments</a:t>
            </a:r>
          </a:p>
        </p:txBody>
      </p:sp>
      <p:pic>
        <p:nvPicPr>
          <p:cNvPr id="5" name="Picture 4">
            <a:extLst>
              <a:ext uri="{FF2B5EF4-FFF2-40B4-BE49-F238E27FC236}">
                <a16:creationId xmlns:a16="http://schemas.microsoft.com/office/drawing/2014/main" id="{3A35A314-6610-4491-903F-E57757AED858}"/>
              </a:ext>
            </a:extLst>
          </p:cNvPr>
          <p:cNvPicPr>
            <a:picLocks noChangeAspect="1"/>
          </p:cNvPicPr>
          <p:nvPr/>
        </p:nvPicPr>
        <p:blipFill rotWithShape="1">
          <a:blip r:embed="rId2"/>
          <a:srcRect l="60321" t="15385" r="25961" b="16513"/>
          <a:stretch/>
        </p:blipFill>
        <p:spPr>
          <a:xfrm>
            <a:off x="7221415" y="152986"/>
            <a:ext cx="4321908" cy="6705014"/>
          </a:xfrm>
          <a:prstGeom prst="rect">
            <a:avLst/>
          </a:prstGeom>
        </p:spPr>
      </p:pic>
      <p:sp>
        <p:nvSpPr>
          <p:cNvPr id="7" name="Content Placeholder 2">
            <a:extLst>
              <a:ext uri="{FF2B5EF4-FFF2-40B4-BE49-F238E27FC236}">
                <a16:creationId xmlns:a16="http://schemas.microsoft.com/office/drawing/2014/main" id="{12E1FE39-DE02-D66F-A97F-DB93D847A3B3}"/>
              </a:ext>
            </a:extLst>
          </p:cNvPr>
          <p:cNvSpPr>
            <a:spLocks noGrp="1"/>
          </p:cNvSpPr>
          <p:nvPr>
            <p:ph sz="half" idx="1"/>
          </p:nvPr>
        </p:nvSpPr>
        <p:spPr>
          <a:xfrm>
            <a:off x="838200" y="1825625"/>
            <a:ext cx="4791323" cy="4895606"/>
          </a:xfrm>
        </p:spPr>
        <p:txBody>
          <a:bodyPr>
            <a:normAutofit/>
          </a:bodyPr>
          <a:lstStyle/>
          <a:p>
            <a:pPr marL="0" indent="0">
              <a:buNone/>
            </a:pPr>
            <a:r>
              <a:rPr lang="en-US" b="1" dirty="0"/>
              <a:t>Definition (</a:t>
            </a:r>
            <a:r>
              <a:rPr lang="en-US" b="1" dirty="0">
                <a:solidFill>
                  <a:srgbClr val="00B050"/>
                </a:solidFill>
              </a:rPr>
              <a:t>block comments</a:t>
            </a:r>
            <a:r>
              <a:rPr lang="en-US" b="1" dirty="0"/>
              <a:t>):</a:t>
            </a:r>
          </a:p>
          <a:p>
            <a:pPr marL="0" indent="0">
              <a:buNone/>
            </a:pPr>
            <a:r>
              <a:rPr lang="en-US" b="1" dirty="0">
                <a:solidFill>
                  <a:srgbClr val="00B050"/>
                </a:solidFill>
              </a:rPr>
              <a:t>Block</a:t>
            </a:r>
            <a:r>
              <a:rPr lang="en-US" dirty="0">
                <a:solidFill>
                  <a:srgbClr val="00B050"/>
                </a:solidFill>
              </a:rPr>
              <a:t> </a:t>
            </a:r>
            <a:r>
              <a:rPr lang="en-US" b="1" dirty="0">
                <a:solidFill>
                  <a:srgbClr val="00B050"/>
                </a:solidFill>
              </a:rPr>
              <a:t>comments</a:t>
            </a:r>
            <a:r>
              <a:rPr lang="en-US" dirty="0">
                <a:solidFill>
                  <a:srgbClr val="00B050"/>
                </a:solidFill>
              </a:rPr>
              <a:t> </a:t>
            </a:r>
            <a:r>
              <a:rPr lang="en-US" dirty="0"/>
              <a:t>are comments starting and ending with </a:t>
            </a:r>
            <a:r>
              <a:rPr lang="en-US" b="1" dirty="0"/>
              <a:t>triple quotation marks (“”” or ‘’’)</a:t>
            </a:r>
            <a:r>
              <a:rPr lang="en-US" dirty="0"/>
              <a:t>.</a:t>
            </a:r>
          </a:p>
          <a:p>
            <a:pPr marL="0" indent="0">
              <a:buNone/>
            </a:pPr>
            <a:r>
              <a:rPr lang="en-US" dirty="0"/>
              <a:t>These are great for </a:t>
            </a:r>
            <a:r>
              <a:rPr lang="en-US" b="1" dirty="0"/>
              <a:t>headers</a:t>
            </a:r>
            <a:r>
              <a:rPr lang="en-US" dirty="0"/>
              <a:t> in your files. Typically used, for instance, to inform the reader about the author, give a brief summary of what the code does, etc.</a:t>
            </a:r>
          </a:p>
        </p:txBody>
      </p:sp>
    </p:spTree>
    <p:extLst>
      <p:ext uri="{BB962C8B-B14F-4D97-AF65-F5344CB8AC3E}">
        <p14:creationId xmlns:p14="http://schemas.microsoft.com/office/powerpoint/2010/main" val="3394869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838200" y="1825624"/>
            <a:ext cx="5181600" cy="4956839"/>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Comment your own code… Seriously… Do it.</a:t>
            </a:r>
          </a:p>
          <a:p>
            <a:pPr marL="0" indent="0">
              <a:buNone/>
            </a:pPr>
            <a:r>
              <a:rPr lang="en-US" sz="2400" dirty="0"/>
              <a:t>It is always a good idea to </a:t>
            </a:r>
            <a:r>
              <a:rPr lang="en-US" sz="2400" b="1" dirty="0">
                <a:solidFill>
                  <a:srgbClr val="00B050"/>
                </a:solidFill>
              </a:rPr>
              <a:t>comment</a:t>
            </a:r>
            <a:r>
              <a:rPr lang="en-US" sz="2400" dirty="0"/>
              <a:t> your code, to let the reader know what your script does. </a:t>
            </a:r>
          </a:p>
          <a:p>
            <a:pPr marL="0" indent="0">
              <a:buNone/>
            </a:pPr>
            <a:r>
              <a:rPr lang="en-US" sz="2400" dirty="0"/>
              <a:t>Either use </a:t>
            </a:r>
            <a:r>
              <a:rPr lang="en-US" sz="2400" b="1" dirty="0"/>
              <a:t>#</a:t>
            </a:r>
            <a:r>
              <a:rPr lang="en-US" sz="2400" dirty="0"/>
              <a:t> for </a:t>
            </a:r>
            <a:r>
              <a:rPr lang="en-US" sz="2400" b="1" dirty="0"/>
              <a:t>single line comments </a:t>
            </a:r>
            <a:r>
              <a:rPr lang="en-US" sz="2400" dirty="0"/>
              <a:t>or triple quotations (</a:t>
            </a:r>
            <a:r>
              <a:rPr lang="en-US" sz="2400" b="1" dirty="0"/>
              <a:t>“””</a:t>
            </a:r>
            <a:r>
              <a:rPr lang="en-US" sz="2400" dirty="0"/>
              <a:t>) for </a:t>
            </a:r>
            <a:r>
              <a:rPr lang="en-US" sz="2400" b="1" dirty="0"/>
              <a:t>block comments</a:t>
            </a:r>
            <a:r>
              <a:rPr lang="en-US" sz="2400" dirty="0"/>
              <a:t>.</a:t>
            </a:r>
          </a:p>
          <a:p>
            <a:pPr marL="0" indent="0">
              <a:buNone/>
            </a:pPr>
            <a:r>
              <a:rPr lang="en-US" sz="2400" dirty="0"/>
              <a:t>You can even use </a:t>
            </a:r>
            <a:r>
              <a:rPr lang="en-US" sz="2400" b="1" dirty="0"/>
              <a:t>separators</a:t>
            </a:r>
            <a:r>
              <a:rPr lang="en-US" sz="2400" dirty="0"/>
              <a:t> (</a:t>
            </a:r>
            <a:r>
              <a:rPr lang="en-US" sz="2400" b="1" dirty="0"/>
              <a:t># ------</a:t>
            </a:r>
            <a:r>
              <a:rPr lang="en-US" sz="2400" dirty="0"/>
              <a:t>), for readability, if needed.</a:t>
            </a:r>
          </a:p>
          <a:p>
            <a:pPr marL="0" indent="0">
              <a:buNone/>
            </a:pPr>
            <a:r>
              <a:rPr lang="en-US" sz="2400" dirty="0"/>
              <a:t>Again, your future self and colleagues will be grateful, when they read code you have written.</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Tree>
    <p:extLst>
      <p:ext uri="{BB962C8B-B14F-4D97-AF65-F5344CB8AC3E}">
        <p14:creationId xmlns:p14="http://schemas.microsoft.com/office/powerpoint/2010/main" val="407727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D457-E089-45A0-8AD5-F141F6C4FB75}"/>
              </a:ext>
            </a:extLst>
          </p:cNvPr>
          <p:cNvSpPr>
            <a:spLocks noGrp="1"/>
          </p:cNvSpPr>
          <p:nvPr>
            <p:ph type="title"/>
          </p:nvPr>
        </p:nvSpPr>
        <p:spPr/>
        <p:txBody>
          <a:bodyPr/>
          <a:lstStyle/>
          <a:p>
            <a:r>
              <a:rPr lang="en-US" dirty="0"/>
              <a:t>About the </a:t>
            </a:r>
            <a:r>
              <a:rPr lang="en-US" b="1" dirty="0">
                <a:solidFill>
                  <a:srgbClr val="00B050"/>
                </a:solidFill>
              </a:rPr>
              <a:t>print() </a:t>
            </a:r>
            <a:r>
              <a:rPr lang="en-US" dirty="0"/>
              <a:t>function</a:t>
            </a:r>
          </a:p>
        </p:txBody>
      </p:sp>
      <p:sp>
        <p:nvSpPr>
          <p:cNvPr id="3" name="Content Placeholder 2">
            <a:extLst>
              <a:ext uri="{FF2B5EF4-FFF2-40B4-BE49-F238E27FC236}">
                <a16:creationId xmlns:a16="http://schemas.microsoft.com/office/drawing/2014/main" id="{DCC13CB9-1D64-4E6E-94FF-DC1DE9591175}"/>
              </a:ext>
            </a:extLst>
          </p:cNvPr>
          <p:cNvSpPr>
            <a:spLocks noGrp="1"/>
          </p:cNvSpPr>
          <p:nvPr>
            <p:ph sz="half" idx="1"/>
          </p:nvPr>
        </p:nvSpPr>
        <p:spPr>
          <a:xfrm>
            <a:off x="838200" y="1825624"/>
            <a:ext cx="5181600" cy="4809637"/>
          </a:xfrm>
        </p:spPr>
        <p:txBody>
          <a:bodyPr/>
          <a:lstStyle/>
          <a:p>
            <a:pPr marL="0" indent="0">
              <a:buNone/>
            </a:pPr>
            <a:r>
              <a:rPr lang="en-US" dirty="0"/>
              <a:t>You can print multiple variables at once, using a single </a:t>
            </a:r>
            <a:r>
              <a:rPr lang="en-US" b="1" dirty="0">
                <a:solidFill>
                  <a:srgbClr val="00B050"/>
                </a:solidFill>
              </a:rPr>
              <a:t>print()</a:t>
            </a:r>
            <a:r>
              <a:rPr lang="en-US" dirty="0"/>
              <a:t>,</a:t>
            </a:r>
            <a:br>
              <a:rPr lang="en-US" dirty="0"/>
            </a:br>
            <a:r>
              <a:rPr lang="en-US" dirty="0"/>
              <a:t>by simply separating the different variables with commas.</a:t>
            </a:r>
          </a:p>
          <a:p>
            <a:r>
              <a:rPr lang="en-US" dirty="0"/>
              <a:t>You can even mix several types of variables inside of a single print, using commas as a separator.</a:t>
            </a:r>
          </a:p>
          <a:p>
            <a:r>
              <a:rPr lang="en-US" dirty="0"/>
              <a:t>The </a:t>
            </a:r>
            <a:r>
              <a:rPr lang="en-US" b="1" dirty="0">
                <a:solidFill>
                  <a:srgbClr val="00B050"/>
                </a:solidFill>
              </a:rPr>
              <a:t>print() </a:t>
            </a:r>
            <a:r>
              <a:rPr lang="en-US" dirty="0"/>
              <a:t>function always tries its best to show you the values of what you are requesting!</a:t>
            </a:r>
          </a:p>
        </p:txBody>
      </p:sp>
      <p:pic>
        <p:nvPicPr>
          <p:cNvPr id="4" name="Picture 3">
            <a:extLst>
              <a:ext uri="{FF2B5EF4-FFF2-40B4-BE49-F238E27FC236}">
                <a16:creationId xmlns:a16="http://schemas.microsoft.com/office/drawing/2014/main" id="{30159016-A911-4265-9949-E6F21F5D3ACF}"/>
              </a:ext>
            </a:extLst>
          </p:cNvPr>
          <p:cNvPicPr>
            <a:picLocks noChangeAspect="1"/>
          </p:cNvPicPr>
          <p:nvPr/>
        </p:nvPicPr>
        <p:blipFill rotWithShape="1">
          <a:blip r:embed="rId2"/>
          <a:srcRect l="63012" t="29949" r="26090" b="46871"/>
          <a:stretch/>
        </p:blipFill>
        <p:spPr>
          <a:xfrm>
            <a:off x="6228861" y="1825625"/>
            <a:ext cx="5907116" cy="3926498"/>
          </a:xfrm>
          <a:prstGeom prst="rect">
            <a:avLst/>
          </a:prstGeom>
        </p:spPr>
      </p:pic>
    </p:spTree>
    <p:extLst>
      <p:ext uri="{BB962C8B-B14F-4D97-AF65-F5344CB8AC3E}">
        <p14:creationId xmlns:p14="http://schemas.microsoft.com/office/powerpoint/2010/main" val="4130746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D457-E089-45A0-8AD5-F141F6C4FB75}"/>
              </a:ext>
            </a:extLst>
          </p:cNvPr>
          <p:cNvSpPr>
            <a:spLocks noGrp="1"/>
          </p:cNvSpPr>
          <p:nvPr>
            <p:ph type="title"/>
          </p:nvPr>
        </p:nvSpPr>
        <p:spPr/>
        <p:txBody>
          <a:bodyPr/>
          <a:lstStyle/>
          <a:p>
            <a:r>
              <a:rPr lang="en-US" dirty="0"/>
              <a:t>About the </a:t>
            </a:r>
            <a:r>
              <a:rPr lang="en-US" b="1" dirty="0"/>
              <a:t>print()</a:t>
            </a:r>
            <a:r>
              <a:rPr lang="en-US" dirty="0"/>
              <a:t>, and the </a:t>
            </a:r>
            <a:r>
              <a:rPr lang="en-US" b="1" dirty="0"/>
              <a:t>format() </a:t>
            </a:r>
            <a:r>
              <a:rPr lang="en-US" dirty="0"/>
              <a:t>function</a:t>
            </a:r>
          </a:p>
        </p:txBody>
      </p:sp>
      <p:sp>
        <p:nvSpPr>
          <p:cNvPr id="3" name="Content Placeholder 2">
            <a:extLst>
              <a:ext uri="{FF2B5EF4-FFF2-40B4-BE49-F238E27FC236}">
                <a16:creationId xmlns:a16="http://schemas.microsoft.com/office/drawing/2014/main" id="{DCC13CB9-1D64-4E6E-94FF-DC1DE9591175}"/>
              </a:ext>
            </a:extLst>
          </p:cNvPr>
          <p:cNvSpPr>
            <a:spLocks noGrp="1"/>
          </p:cNvSpPr>
          <p:nvPr>
            <p:ph idx="1"/>
          </p:nvPr>
        </p:nvSpPr>
        <p:spPr/>
        <p:txBody>
          <a:bodyPr>
            <a:normAutofit/>
          </a:bodyPr>
          <a:lstStyle/>
          <a:p>
            <a:pPr marL="0" indent="0">
              <a:buNone/>
            </a:pPr>
            <a:r>
              <a:rPr lang="en-US" b="1" dirty="0"/>
              <a:t>Definition (the </a:t>
            </a:r>
            <a:r>
              <a:rPr lang="en-US" b="1" dirty="0">
                <a:solidFill>
                  <a:srgbClr val="00B050"/>
                </a:solidFill>
              </a:rPr>
              <a:t>format() </a:t>
            </a:r>
            <a:r>
              <a:rPr lang="en-US" b="1" dirty="0">
                <a:solidFill>
                  <a:schemeClr val="accent2"/>
                </a:solidFill>
              </a:rPr>
              <a:t>method</a:t>
            </a:r>
            <a:r>
              <a:rPr lang="en-US" b="1" dirty="0"/>
              <a:t>): </a:t>
            </a:r>
            <a:r>
              <a:rPr lang="en-US" dirty="0"/>
              <a:t>The </a:t>
            </a:r>
            <a:r>
              <a:rPr lang="en-US" b="1" dirty="0">
                <a:solidFill>
                  <a:srgbClr val="00B050"/>
                </a:solidFill>
              </a:rPr>
              <a:t>format()</a:t>
            </a:r>
            <a:r>
              <a:rPr lang="en-US" dirty="0">
                <a:solidFill>
                  <a:srgbClr val="00B050"/>
                </a:solidFill>
              </a:rPr>
              <a:t> </a:t>
            </a:r>
            <a:r>
              <a:rPr lang="en-US" b="1" dirty="0">
                <a:solidFill>
                  <a:schemeClr val="accent2"/>
                </a:solidFill>
              </a:rPr>
              <a:t>method</a:t>
            </a:r>
            <a:r>
              <a:rPr lang="en-US" dirty="0"/>
              <a:t> can be used to </a:t>
            </a:r>
            <a:r>
              <a:rPr lang="en-US" b="1" dirty="0"/>
              <a:t>insert</a:t>
            </a:r>
            <a:r>
              <a:rPr lang="en-US" dirty="0"/>
              <a:t> the value of a variable in another string variable.</a:t>
            </a:r>
          </a:p>
          <a:p>
            <a:r>
              <a:rPr lang="en-US" dirty="0"/>
              <a:t>It requires </a:t>
            </a:r>
            <a:r>
              <a:rPr lang="en-US" b="1" dirty="0"/>
              <a:t>some</a:t>
            </a:r>
            <a:r>
              <a:rPr lang="en-US" dirty="0"/>
              <a:t> </a:t>
            </a:r>
            <a:r>
              <a:rPr lang="en-US" b="1" dirty="0"/>
              <a:t>placeholders</a:t>
            </a:r>
            <a:r>
              <a:rPr lang="en-US" dirty="0"/>
              <a:t> </a:t>
            </a:r>
            <a:r>
              <a:rPr lang="en-US" b="1" dirty="0">
                <a:solidFill>
                  <a:srgbClr val="00B050"/>
                </a:solidFill>
              </a:rPr>
              <a:t>{}</a:t>
            </a:r>
            <a:r>
              <a:rPr lang="en-US" dirty="0"/>
              <a:t> in the string, and </a:t>
            </a:r>
            <a:r>
              <a:rPr lang="en-US" b="1" dirty="0"/>
              <a:t>some</a:t>
            </a:r>
            <a:r>
              <a:rPr lang="en-US" dirty="0"/>
              <a:t> </a:t>
            </a:r>
            <a:r>
              <a:rPr lang="en-US" b="1" dirty="0"/>
              <a:t>variables</a:t>
            </a:r>
            <a:r>
              <a:rPr lang="en-US" dirty="0"/>
              <a:t> passed to the </a:t>
            </a:r>
            <a:r>
              <a:rPr lang="en-US" b="1" dirty="0">
                <a:solidFill>
                  <a:srgbClr val="00B050"/>
                </a:solidFill>
              </a:rPr>
              <a:t>format()</a:t>
            </a:r>
            <a:r>
              <a:rPr lang="en-US" dirty="0">
                <a:solidFill>
                  <a:srgbClr val="00B050"/>
                </a:solidFill>
              </a:rPr>
              <a:t> </a:t>
            </a:r>
            <a:r>
              <a:rPr lang="en-US" b="1" dirty="0">
                <a:solidFill>
                  <a:schemeClr val="accent2"/>
                </a:solidFill>
              </a:rPr>
              <a:t>method</a:t>
            </a:r>
            <a:r>
              <a:rPr lang="en-US" dirty="0"/>
              <a:t>. Placeholders are simply replaced with the values of the variables passed to the </a:t>
            </a:r>
            <a:r>
              <a:rPr lang="en-US" b="1" dirty="0">
                <a:solidFill>
                  <a:srgbClr val="00B050"/>
                </a:solidFill>
              </a:rPr>
              <a:t>format()</a:t>
            </a:r>
            <a:r>
              <a:rPr lang="en-US" dirty="0"/>
              <a:t> </a:t>
            </a:r>
            <a:r>
              <a:rPr lang="en-US" b="1" dirty="0">
                <a:solidFill>
                  <a:schemeClr val="accent2"/>
                </a:solidFill>
              </a:rPr>
              <a:t>method</a:t>
            </a:r>
            <a:r>
              <a:rPr lang="en-US" dirty="0"/>
              <a:t>.</a:t>
            </a:r>
          </a:p>
          <a:p>
            <a:r>
              <a:rPr lang="en-US" b="1" dirty="0"/>
              <a:t>Note: </a:t>
            </a:r>
            <a:r>
              <a:rPr lang="en-US" b="1" dirty="0">
                <a:solidFill>
                  <a:srgbClr val="00B050"/>
                </a:solidFill>
              </a:rPr>
              <a:t>format()</a:t>
            </a:r>
            <a:r>
              <a:rPr lang="en-US" dirty="0">
                <a:solidFill>
                  <a:srgbClr val="00B050"/>
                </a:solidFill>
              </a:rPr>
              <a:t> </a:t>
            </a:r>
            <a:r>
              <a:rPr lang="en-US" dirty="0"/>
              <a:t>is a </a:t>
            </a:r>
            <a:r>
              <a:rPr lang="en-US" b="1" u="sng" dirty="0"/>
              <a:t>special kind of function</a:t>
            </a:r>
            <a:r>
              <a:rPr lang="en-US" dirty="0"/>
              <a:t> called a </a:t>
            </a:r>
            <a:r>
              <a:rPr lang="en-US" b="1" u="sng" dirty="0">
                <a:solidFill>
                  <a:schemeClr val="accent2"/>
                </a:solidFill>
              </a:rPr>
              <a:t>method</a:t>
            </a:r>
            <a:r>
              <a:rPr lang="en-US" dirty="0"/>
              <a:t>.</a:t>
            </a:r>
            <a:br>
              <a:rPr lang="en-US" dirty="0"/>
            </a:br>
            <a:r>
              <a:rPr lang="en-US" dirty="0"/>
              <a:t>Notice how it is applied to a string variable using the </a:t>
            </a:r>
            <a:r>
              <a:rPr lang="en-US" b="1" dirty="0">
                <a:solidFill>
                  <a:schemeClr val="accent2"/>
                </a:solidFill>
              </a:rPr>
              <a:t>dot</a:t>
            </a:r>
            <a:r>
              <a:rPr lang="en-US" dirty="0"/>
              <a:t> </a:t>
            </a:r>
            <a:r>
              <a:rPr lang="en-US" b="1" dirty="0"/>
              <a:t>operator</a:t>
            </a:r>
            <a:r>
              <a:rPr lang="en-US" dirty="0"/>
              <a:t>.</a:t>
            </a:r>
          </a:p>
        </p:txBody>
      </p:sp>
      <p:pic>
        <p:nvPicPr>
          <p:cNvPr id="5" name="Picture 4">
            <a:extLst>
              <a:ext uri="{FF2B5EF4-FFF2-40B4-BE49-F238E27FC236}">
                <a16:creationId xmlns:a16="http://schemas.microsoft.com/office/drawing/2014/main" id="{5CA450D2-B1C5-463D-BB56-D7326AF8EA93}"/>
              </a:ext>
            </a:extLst>
          </p:cNvPr>
          <p:cNvPicPr>
            <a:picLocks noChangeAspect="1"/>
          </p:cNvPicPr>
          <p:nvPr/>
        </p:nvPicPr>
        <p:blipFill rotWithShape="1">
          <a:blip r:embed="rId2"/>
          <a:srcRect l="63077" t="47795" r="21731" b="41128"/>
          <a:stretch/>
        </p:blipFill>
        <p:spPr>
          <a:xfrm>
            <a:off x="1789724" y="4900247"/>
            <a:ext cx="8002953" cy="1823458"/>
          </a:xfrm>
          <a:prstGeom prst="rect">
            <a:avLst/>
          </a:prstGeom>
        </p:spPr>
      </p:pic>
      <p:sp>
        <p:nvSpPr>
          <p:cNvPr id="6" name="Freeform: Shape 5">
            <a:extLst>
              <a:ext uri="{FF2B5EF4-FFF2-40B4-BE49-F238E27FC236}">
                <a16:creationId xmlns:a16="http://schemas.microsoft.com/office/drawing/2014/main" id="{72C53F81-3E6D-421D-AFA2-3AFCF0C7B0BF}"/>
              </a:ext>
            </a:extLst>
          </p:cNvPr>
          <p:cNvSpPr/>
          <p:nvPr/>
        </p:nvSpPr>
        <p:spPr>
          <a:xfrm>
            <a:off x="6494585" y="5173187"/>
            <a:ext cx="2336800" cy="664905"/>
          </a:xfrm>
          <a:custGeom>
            <a:avLst/>
            <a:gdLst>
              <a:gd name="connsiteX0" fmla="*/ 2336800 w 2336800"/>
              <a:gd name="connsiteY0" fmla="*/ 664905 h 664905"/>
              <a:gd name="connsiteX1" fmla="*/ 633046 w 2336800"/>
              <a:gd name="connsiteY1" fmla="*/ 598 h 664905"/>
              <a:gd name="connsiteX2" fmla="*/ 0 w 2336800"/>
              <a:gd name="connsiteY2" fmla="*/ 571121 h 664905"/>
            </a:gdLst>
            <a:ahLst/>
            <a:cxnLst>
              <a:cxn ang="0">
                <a:pos x="connsiteX0" y="connsiteY0"/>
              </a:cxn>
              <a:cxn ang="0">
                <a:pos x="connsiteX1" y="connsiteY1"/>
              </a:cxn>
              <a:cxn ang="0">
                <a:pos x="connsiteX2" y="connsiteY2"/>
              </a:cxn>
            </a:cxnLst>
            <a:rect l="l" t="t" r="r" b="b"/>
            <a:pathLst>
              <a:path w="2336800" h="664905">
                <a:moveTo>
                  <a:pt x="2336800" y="664905"/>
                </a:moveTo>
                <a:cubicBezTo>
                  <a:pt x="1679656" y="340567"/>
                  <a:pt x="1022513" y="16229"/>
                  <a:pt x="633046" y="598"/>
                </a:cubicBezTo>
                <a:cubicBezTo>
                  <a:pt x="243579" y="-15033"/>
                  <a:pt x="121789" y="278044"/>
                  <a:pt x="0" y="571121"/>
                </a:cubicBezTo>
              </a:path>
            </a:pathLst>
          </a:custGeom>
          <a:ln w="28575">
            <a:solidFill>
              <a:srgbClr val="7030A0"/>
            </a:solidFill>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7114A2B5-C60F-48F0-8929-53F9A13284E7}"/>
              </a:ext>
            </a:extLst>
          </p:cNvPr>
          <p:cNvSpPr/>
          <p:nvPr/>
        </p:nvSpPr>
        <p:spPr>
          <a:xfrm>
            <a:off x="6865816" y="5173187"/>
            <a:ext cx="2239107" cy="664905"/>
          </a:xfrm>
          <a:custGeom>
            <a:avLst/>
            <a:gdLst>
              <a:gd name="connsiteX0" fmla="*/ 2336800 w 2336800"/>
              <a:gd name="connsiteY0" fmla="*/ 664905 h 664905"/>
              <a:gd name="connsiteX1" fmla="*/ 633046 w 2336800"/>
              <a:gd name="connsiteY1" fmla="*/ 598 h 664905"/>
              <a:gd name="connsiteX2" fmla="*/ 0 w 2336800"/>
              <a:gd name="connsiteY2" fmla="*/ 571121 h 664905"/>
            </a:gdLst>
            <a:ahLst/>
            <a:cxnLst>
              <a:cxn ang="0">
                <a:pos x="connsiteX0" y="connsiteY0"/>
              </a:cxn>
              <a:cxn ang="0">
                <a:pos x="connsiteX1" y="connsiteY1"/>
              </a:cxn>
              <a:cxn ang="0">
                <a:pos x="connsiteX2" y="connsiteY2"/>
              </a:cxn>
            </a:cxnLst>
            <a:rect l="l" t="t" r="r" b="b"/>
            <a:pathLst>
              <a:path w="2336800" h="664905">
                <a:moveTo>
                  <a:pt x="2336800" y="664905"/>
                </a:moveTo>
                <a:cubicBezTo>
                  <a:pt x="1679656" y="340567"/>
                  <a:pt x="1022513" y="16229"/>
                  <a:pt x="633046" y="598"/>
                </a:cubicBezTo>
                <a:cubicBezTo>
                  <a:pt x="243579" y="-15033"/>
                  <a:pt x="121789" y="278044"/>
                  <a:pt x="0" y="571121"/>
                </a:cubicBezTo>
              </a:path>
            </a:pathLst>
          </a:custGeom>
          <a:ln w="28575">
            <a:solidFill>
              <a:srgbClr val="7030A0"/>
            </a:solidFill>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23387EAE-1FEA-46D6-9E12-6A3FB0451591}"/>
              </a:ext>
            </a:extLst>
          </p:cNvPr>
          <p:cNvSpPr/>
          <p:nvPr/>
        </p:nvSpPr>
        <p:spPr>
          <a:xfrm>
            <a:off x="7688386" y="5177097"/>
            <a:ext cx="1713522" cy="664905"/>
          </a:xfrm>
          <a:custGeom>
            <a:avLst/>
            <a:gdLst>
              <a:gd name="connsiteX0" fmla="*/ 2336800 w 2336800"/>
              <a:gd name="connsiteY0" fmla="*/ 664905 h 664905"/>
              <a:gd name="connsiteX1" fmla="*/ 633046 w 2336800"/>
              <a:gd name="connsiteY1" fmla="*/ 598 h 664905"/>
              <a:gd name="connsiteX2" fmla="*/ 0 w 2336800"/>
              <a:gd name="connsiteY2" fmla="*/ 571121 h 664905"/>
            </a:gdLst>
            <a:ahLst/>
            <a:cxnLst>
              <a:cxn ang="0">
                <a:pos x="connsiteX0" y="connsiteY0"/>
              </a:cxn>
              <a:cxn ang="0">
                <a:pos x="connsiteX1" y="connsiteY1"/>
              </a:cxn>
              <a:cxn ang="0">
                <a:pos x="connsiteX2" y="connsiteY2"/>
              </a:cxn>
            </a:cxnLst>
            <a:rect l="l" t="t" r="r" b="b"/>
            <a:pathLst>
              <a:path w="2336800" h="664905">
                <a:moveTo>
                  <a:pt x="2336800" y="664905"/>
                </a:moveTo>
                <a:cubicBezTo>
                  <a:pt x="1679656" y="340567"/>
                  <a:pt x="1022513" y="16229"/>
                  <a:pt x="633046" y="598"/>
                </a:cubicBezTo>
                <a:cubicBezTo>
                  <a:pt x="243579" y="-15033"/>
                  <a:pt x="121789" y="278044"/>
                  <a:pt x="0" y="571121"/>
                </a:cubicBezTo>
              </a:path>
            </a:pathLst>
          </a:custGeom>
          <a:ln w="28575">
            <a:solidFill>
              <a:srgbClr val="7030A0"/>
            </a:solidFill>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355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D457-E089-45A0-8AD5-F141F6C4FB75}"/>
              </a:ext>
            </a:extLst>
          </p:cNvPr>
          <p:cNvSpPr>
            <a:spLocks noGrp="1"/>
          </p:cNvSpPr>
          <p:nvPr>
            <p:ph type="title"/>
          </p:nvPr>
        </p:nvSpPr>
        <p:spPr/>
        <p:txBody>
          <a:bodyPr/>
          <a:lstStyle/>
          <a:p>
            <a:r>
              <a:rPr lang="en-US" dirty="0"/>
              <a:t>Getting values from a user with </a:t>
            </a:r>
            <a:r>
              <a:rPr lang="en-US" b="1" dirty="0"/>
              <a:t>input()</a:t>
            </a:r>
            <a:endParaRPr lang="en-US" dirty="0"/>
          </a:p>
        </p:txBody>
      </p:sp>
      <p:sp>
        <p:nvSpPr>
          <p:cNvPr id="3" name="Content Placeholder 2">
            <a:extLst>
              <a:ext uri="{FF2B5EF4-FFF2-40B4-BE49-F238E27FC236}">
                <a16:creationId xmlns:a16="http://schemas.microsoft.com/office/drawing/2014/main" id="{DCC13CB9-1D64-4E6E-94FF-DC1DE9591175}"/>
              </a:ext>
            </a:extLst>
          </p:cNvPr>
          <p:cNvSpPr>
            <a:spLocks noGrp="1"/>
          </p:cNvSpPr>
          <p:nvPr>
            <p:ph sz="half" idx="1"/>
          </p:nvPr>
        </p:nvSpPr>
        <p:spPr>
          <a:xfrm>
            <a:off x="838200" y="1825625"/>
            <a:ext cx="5181600" cy="4919052"/>
          </a:xfrm>
        </p:spPr>
        <p:txBody>
          <a:bodyPr>
            <a:normAutofit/>
          </a:bodyPr>
          <a:lstStyle/>
          <a:p>
            <a:pPr marL="0" indent="0">
              <a:buNone/>
            </a:pPr>
            <a:r>
              <a:rPr lang="en-US" b="1" dirty="0"/>
              <a:t>Definition (the </a:t>
            </a:r>
            <a:r>
              <a:rPr lang="en-US" b="1" dirty="0">
                <a:solidFill>
                  <a:srgbClr val="00B050"/>
                </a:solidFill>
              </a:rPr>
              <a:t>input() </a:t>
            </a:r>
            <a:r>
              <a:rPr lang="en-US" b="1" dirty="0"/>
              <a:t>function): </a:t>
            </a:r>
            <a:r>
              <a:rPr lang="en-US" dirty="0"/>
              <a:t>You can also have Python ask the user for values explicitly. This is done with the </a:t>
            </a:r>
            <a:r>
              <a:rPr lang="en-US" b="1" dirty="0">
                <a:solidFill>
                  <a:srgbClr val="00B050"/>
                </a:solidFill>
              </a:rPr>
              <a:t>input() </a:t>
            </a:r>
            <a:r>
              <a:rPr lang="en-US" dirty="0"/>
              <a:t>function.</a:t>
            </a:r>
          </a:p>
          <a:p>
            <a:r>
              <a:rPr lang="en-US" dirty="0"/>
              <a:t>Notice how it first </a:t>
            </a:r>
            <a:r>
              <a:rPr lang="en-US" b="1" dirty="0"/>
              <a:t>displays</a:t>
            </a:r>
            <a:r>
              <a:rPr lang="en-US" dirty="0"/>
              <a:t> the string variable message and a submission box,</a:t>
            </a:r>
          </a:p>
          <a:p>
            <a:r>
              <a:rPr lang="en-US" dirty="0"/>
              <a:t>And later </a:t>
            </a:r>
            <a:r>
              <a:rPr lang="en-US" b="1" dirty="0"/>
              <a:t>assigns</a:t>
            </a:r>
            <a:r>
              <a:rPr lang="en-US" dirty="0"/>
              <a:t> the value typed by the user in the variable on the left-hand side of the equal sign used for input().</a:t>
            </a:r>
          </a:p>
        </p:txBody>
      </p:sp>
      <p:pic>
        <p:nvPicPr>
          <p:cNvPr id="5" name="Picture 4">
            <a:extLst>
              <a:ext uri="{FF2B5EF4-FFF2-40B4-BE49-F238E27FC236}">
                <a16:creationId xmlns:a16="http://schemas.microsoft.com/office/drawing/2014/main" id="{F6EF47F8-7C8A-44D4-80C1-B0C08B87A567}"/>
              </a:ext>
            </a:extLst>
          </p:cNvPr>
          <p:cNvPicPr>
            <a:picLocks noChangeAspect="1"/>
          </p:cNvPicPr>
          <p:nvPr/>
        </p:nvPicPr>
        <p:blipFill rotWithShape="1">
          <a:blip r:embed="rId2"/>
          <a:srcRect l="63013" t="33025" r="22179" b="57129"/>
          <a:stretch/>
        </p:blipFill>
        <p:spPr>
          <a:xfrm>
            <a:off x="6377353" y="1922584"/>
            <a:ext cx="5566505" cy="1156678"/>
          </a:xfrm>
          <a:prstGeom prst="rect">
            <a:avLst/>
          </a:prstGeom>
        </p:spPr>
      </p:pic>
      <p:pic>
        <p:nvPicPr>
          <p:cNvPr id="6" name="Picture 5">
            <a:extLst>
              <a:ext uri="{FF2B5EF4-FFF2-40B4-BE49-F238E27FC236}">
                <a16:creationId xmlns:a16="http://schemas.microsoft.com/office/drawing/2014/main" id="{E0859D33-1244-4F25-BEA1-368936612272}"/>
              </a:ext>
            </a:extLst>
          </p:cNvPr>
          <p:cNvPicPr>
            <a:picLocks noChangeAspect="1"/>
          </p:cNvPicPr>
          <p:nvPr/>
        </p:nvPicPr>
        <p:blipFill rotWithShape="1">
          <a:blip r:embed="rId3"/>
          <a:srcRect l="62948" t="33436" r="22116" b="55692"/>
          <a:stretch/>
        </p:blipFill>
        <p:spPr>
          <a:xfrm>
            <a:off x="6377352" y="3720123"/>
            <a:ext cx="5497317" cy="1250462"/>
          </a:xfrm>
          <a:prstGeom prst="rect">
            <a:avLst/>
          </a:prstGeom>
        </p:spPr>
      </p:pic>
    </p:spTree>
    <p:extLst>
      <p:ext uri="{BB962C8B-B14F-4D97-AF65-F5344CB8AC3E}">
        <p14:creationId xmlns:p14="http://schemas.microsoft.com/office/powerpoint/2010/main" val="393779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5881-4DCF-4F67-B598-0EC719225297}"/>
              </a:ext>
            </a:extLst>
          </p:cNvPr>
          <p:cNvSpPr>
            <a:spLocks noGrp="1"/>
          </p:cNvSpPr>
          <p:nvPr>
            <p:ph type="title"/>
          </p:nvPr>
        </p:nvSpPr>
        <p:spPr/>
        <p:txBody>
          <a:bodyPr/>
          <a:lstStyle/>
          <a:p>
            <a:r>
              <a:rPr lang="en-US" dirty="0"/>
              <a:t>Recall: our second task in Lesson 1</a:t>
            </a:r>
          </a:p>
        </p:txBody>
      </p:sp>
      <p:sp>
        <p:nvSpPr>
          <p:cNvPr id="4" name="Content Placeholder 3">
            <a:extLst>
              <a:ext uri="{FF2B5EF4-FFF2-40B4-BE49-F238E27FC236}">
                <a16:creationId xmlns:a16="http://schemas.microsoft.com/office/drawing/2014/main" id="{36D262E6-B0FE-48CB-B1FA-B8E0FA5F4AA0}"/>
              </a:ext>
            </a:extLst>
          </p:cNvPr>
          <p:cNvSpPr>
            <a:spLocks noGrp="1"/>
          </p:cNvSpPr>
          <p:nvPr>
            <p:ph sz="half" idx="1"/>
          </p:nvPr>
        </p:nvSpPr>
        <p:spPr>
          <a:xfrm>
            <a:off x="171938" y="1825624"/>
            <a:ext cx="5847862" cy="4879975"/>
          </a:xfrm>
        </p:spPr>
        <p:txBody>
          <a:bodyPr/>
          <a:lstStyle/>
          <a:p>
            <a:pPr marL="0" indent="0">
              <a:buNone/>
            </a:pPr>
            <a:r>
              <a:rPr lang="en-US" dirty="0"/>
              <a:t>In this task, we have intuitively used a few concepts, such as:</a:t>
            </a:r>
          </a:p>
          <a:p>
            <a:pPr marL="514350" indent="-514350">
              <a:buFont typeface="+mj-lt"/>
              <a:buAutoNum type="arabicPeriod"/>
            </a:pPr>
            <a:r>
              <a:rPr lang="en-US" b="1" dirty="0"/>
              <a:t>Assigning values to memory (variables)</a:t>
            </a:r>
          </a:p>
          <a:p>
            <a:pPr marL="514350" indent="-514350">
              <a:buFont typeface="+mj-lt"/>
              <a:buAutoNum type="arabicPeriod"/>
            </a:pPr>
            <a:r>
              <a:rPr lang="en-US" b="1" dirty="0"/>
              <a:t>Using basic math operations</a:t>
            </a:r>
          </a:p>
          <a:p>
            <a:pPr marL="514350" indent="-514350">
              <a:buFont typeface="+mj-lt"/>
              <a:buAutoNum type="arabicPeriod"/>
            </a:pPr>
            <a:r>
              <a:rPr lang="en-US" b="1" dirty="0"/>
              <a:t>Commenting your code</a:t>
            </a:r>
          </a:p>
          <a:p>
            <a:pPr marL="514350" indent="-514350">
              <a:buFont typeface="+mj-lt"/>
              <a:buAutoNum type="arabicPeriod"/>
            </a:pPr>
            <a:r>
              <a:rPr lang="en-US" b="1" dirty="0"/>
              <a:t>Printing</a:t>
            </a:r>
          </a:p>
          <a:p>
            <a:pPr marL="514350" indent="-514350">
              <a:buFont typeface="+mj-lt"/>
              <a:buAutoNum type="arabicPeriod"/>
            </a:pPr>
            <a:r>
              <a:rPr lang="en-US" b="1" dirty="0"/>
              <a:t>Executing a coding script in console or an IDE</a:t>
            </a:r>
          </a:p>
          <a:p>
            <a:pPr marL="514350" indent="-514350">
              <a:buFont typeface="+mj-lt"/>
              <a:buAutoNum type="arabicPeriod"/>
            </a:pPr>
            <a:r>
              <a:rPr lang="en-US" b="1" dirty="0">
                <a:solidFill>
                  <a:schemeClr val="bg1">
                    <a:lumMod val="65000"/>
                  </a:schemeClr>
                </a:solidFill>
              </a:rPr>
              <a:t>(</a:t>
            </a:r>
            <a:r>
              <a:rPr lang="en-US" b="1" strike="sngStrike" dirty="0">
                <a:solidFill>
                  <a:schemeClr val="bg1">
                    <a:lumMod val="65000"/>
                  </a:schemeClr>
                </a:solidFill>
              </a:rPr>
              <a:t>Importing stuff</a:t>
            </a:r>
            <a:r>
              <a:rPr lang="en-US" b="1" dirty="0">
                <a:solidFill>
                  <a:schemeClr val="bg1">
                    <a:lumMod val="65000"/>
                  </a:schemeClr>
                </a:solidFill>
              </a:rPr>
              <a:t>, for later!)</a:t>
            </a:r>
          </a:p>
        </p:txBody>
      </p:sp>
      <p:pic>
        <p:nvPicPr>
          <p:cNvPr id="6" name="Picture 5">
            <a:extLst>
              <a:ext uri="{FF2B5EF4-FFF2-40B4-BE49-F238E27FC236}">
                <a16:creationId xmlns:a16="http://schemas.microsoft.com/office/drawing/2014/main" id="{FA6ED273-A952-494F-98AA-6088231A5914}"/>
              </a:ext>
            </a:extLst>
          </p:cNvPr>
          <p:cNvPicPr>
            <a:picLocks noChangeAspect="1"/>
          </p:cNvPicPr>
          <p:nvPr/>
        </p:nvPicPr>
        <p:blipFill rotWithShape="1">
          <a:blip r:embed="rId2"/>
          <a:srcRect l="50000" r="9615" b="14803"/>
          <a:stretch/>
        </p:blipFill>
        <p:spPr>
          <a:xfrm>
            <a:off x="6096000" y="1574890"/>
            <a:ext cx="6004143" cy="3958310"/>
          </a:xfrm>
          <a:prstGeom prst="rect">
            <a:avLst/>
          </a:prstGeom>
        </p:spPr>
      </p:pic>
      <p:sp>
        <p:nvSpPr>
          <p:cNvPr id="7" name="TextBox 6">
            <a:extLst>
              <a:ext uri="{FF2B5EF4-FFF2-40B4-BE49-F238E27FC236}">
                <a16:creationId xmlns:a16="http://schemas.microsoft.com/office/drawing/2014/main" id="{3DFA34B3-5349-4F31-9E17-C30F36A4843A}"/>
              </a:ext>
            </a:extLst>
          </p:cNvPr>
          <p:cNvSpPr txBox="1"/>
          <p:nvPr/>
        </p:nvSpPr>
        <p:spPr>
          <a:xfrm>
            <a:off x="6596185" y="5752123"/>
            <a:ext cx="542387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the next couple of slides, we will go deeper into these concepts.</a:t>
            </a:r>
          </a:p>
        </p:txBody>
      </p:sp>
    </p:spTree>
    <p:extLst>
      <p:ext uri="{BB962C8B-B14F-4D97-AF65-F5344CB8AC3E}">
        <p14:creationId xmlns:p14="http://schemas.microsoft.com/office/powerpoint/2010/main" val="3018743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D457-E089-45A0-8AD5-F141F6C4FB75}"/>
              </a:ext>
            </a:extLst>
          </p:cNvPr>
          <p:cNvSpPr>
            <a:spLocks noGrp="1"/>
          </p:cNvSpPr>
          <p:nvPr>
            <p:ph type="title"/>
          </p:nvPr>
        </p:nvSpPr>
        <p:spPr/>
        <p:txBody>
          <a:bodyPr/>
          <a:lstStyle/>
          <a:p>
            <a:r>
              <a:rPr lang="en-US" dirty="0"/>
              <a:t>Getting values from a user with </a:t>
            </a:r>
            <a:r>
              <a:rPr lang="en-US" b="1" dirty="0"/>
              <a:t>input()</a:t>
            </a:r>
          </a:p>
        </p:txBody>
      </p:sp>
      <p:sp>
        <p:nvSpPr>
          <p:cNvPr id="3" name="Content Placeholder 2">
            <a:extLst>
              <a:ext uri="{FF2B5EF4-FFF2-40B4-BE49-F238E27FC236}">
                <a16:creationId xmlns:a16="http://schemas.microsoft.com/office/drawing/2014/main" id="{DCC13CB9-1D64-4E6E-94FF-DC1DE9591175}"/>
              </a:ext>
            </a:extLst>
          </p:cNvPr>
          <p:cNvSpPr>
            <a:spLocks noGrp="1"/>
          </p:cNvSpPr>
          <p:nvPr>
            <p:ph idx="1"/>
          </p:nvPr>
        </p:nvSpPr>
        <p:spPr/>
        <p:txBody>
          <a:bodyPr/>
          <a:lstStyle/>
          <a:p>
            <a:pPr marL="0" indent="0">
              <a:buNone/>
            </a:pPr>
            <a:r>
              <a:rPr lang="en-US" b="1" dirty="0"/>
              <a:t>Important: </a:t>
            </a:r>
            <a:r>
              <a:rPr lang="en-US" dirty="0"/>
              <a:t>Be careful when getting values with </a:t>
            </a:r>
            <a:r>
              <a:rPr lang="en-US" b="1" dirty="0"/>
              <a:t>input()</a:t>
            </a:r>
            <a:r>
              <a:rPr lang="en-US" dirty="0"/>
              <a:t>!</a:t>
            </a:r>
          </a:p>
          <a:p>
            <a:r>
              <a:rPr lang="en-US" dirty="0"/>
              <a:t>In this program, </a:t>
            </a:r>
            <a:r>
              <a:rPr lang="en-US" sz="2800" dirty="0"/>
              <a:t>I asked the user to enter a number,</a:t>
            </a:r>
          </a:p>
          <a:p>
            <a:r>
              <a:rPr lang="en-US" sz="2800" dirty="0"/>
              <a:t>Doubled the value of said number,</a:t>
            </a:r>
          </a:p>
          <a:p>
            <a:r>
              <a:rPr lang="en-US" sz="2800" dirty="0"/>
              <a:t>And later displayed both the original number and its doubled value.</a:t>
            </a:r>
          </a:p>
          <a:p>
            <a:pPr marL="0" indent="0">
              <a:buNone/>
            </a:pPr>
            <a:r>
              <a:rPr lang="en-US" b="1" dirty="0"/>
              <a:t>Problem: </a:t>
            </a:r>
            <a:r>
              <a:rPr lang="en-US" dirty="0"/>
              <a:t>Something strange occurs… But why?</a:t>
            </a:r>
          </a:p>
        </p:txBody>
      </p:sp>
      <p:pic>
        <p:nvPicPr>
          <p:cNvPr id="5" name="Picture 4">
            <a:extLst>
              <a:ext uri="{FF2B5EF4-FFF2-40B4-BE49-F238E27FC236}">
                <a16:creationId xmlns:a16="http://schemas.microsoft.com/office/drawing/2014/main" id="{0D8ACEF6-3907-4A1F-BF75-6B5DA177E86A}"/>
              </a:ext>
            </a:extLst>
          </p:cNvPr>
          <p:cNvPicPr>
            <a:picLocks noChangeAspect="1"/>
          </p:cNvPicPr>
          <p:nvPr/>
        </p:nvPicPr>
        <p:blipFill rotWithShape="1">
          <a:blip r:embed="rId3"/>
          <a:srcRect l="62885" t="44718" r="13750" b="42564"/>
          <a:stretch/>
        </p:blipFill>
        <p:spPr>
          <a:xfrm>
            <a:off x="390897" y="4657968"/>
            <a:ext cx="11302938" cy="1922585"/>
          </a:xfrm>
          <a:prstGeom prst="rect">
            <a:avLst/>
          </a:prstGeom>
        </p:spPr>
      </p:pic>
    </p:spTree>
    <p:extLst>
      <p:ext uri="{BB962C8B-B14F-4D97-AF65-F5344CB8AC3E}">
        <p14:creationId xmlns:p14="http://schemas.microsoft.com/office/powerpoint/2010/main" val="4278466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39CBF0FA-E5F9-48CD-A4C3-10FC6C626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803" y="50926"/>
            <a:ext cx="5220677" cy="6776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black, table, sitting, yellow&#10;&#10;Description automatically generated">
            <a:extLst>
              <a:ext uri="{FF2B5EF4-FFF2-40B4-BE49-F238E27FC236}">
                <a16:creationId xmlns:a16="http://schemas.microsoft.com/office/drawing/2014/main" id="{0123229F-C936-4968-8408-6A5BFBF34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677" y="1273907"/>
            <a:ext cx="697473" cy="691661"/>
          </a:xfrm>
          <a:prstGeom prst="rect">
            <a:avLst/>
          </a:prstGeom>
        </p:spPr>
      </p:pic>
      <p:pic>
        <p:nvPicPr>
          <p:cNvPr id="13" name="Picture 12">
            <a:extLst>
              <a:ext uri="{FF2B5EF4-FFF2-40B4-BE49-F238E27FC236}">
                <a16:creationId xmlns:a16="http://schemas.microsoft.com/office/drawing/2014/main" id="{D9E0F045-4C35-4017-94AB-059A3D9DF4F0}"/>
              </a:ext>
            </a:extLst>
          </p:cNvPr>
          <p:cNvPicPr>
            <a:picLocks noChangeAspect="1"/>
          </p:cNvPicPr>
          <p:nvPr/>
        </p:nvPicPr>
        <p:blipFill rotWithShape="1">
          <a:blip r:embed="rId5"/>
          <a:srcRect l="62885" t="53714" r="25935" b="42564"/>
          <a:stretch/>
        </p:blipFill>
        <p:spPr>
          <a:xfrm rot="20872869">
            <a:off x="6808" y="876209"/>
            <a:ext cx="6748985" cy="702222"/>
          </a:xfrm>
          <a:prstGeom prst="rect">
            <a:avLst/>
          </a:prstGeom>
        </p:spPr>
      </p:pic>
      <p:pic>
        <p:nvPicPr>
          <p:cNvPr id="14" name="Picture 13">
            <a:extLst>
              <a:ext uri="{FF2B5EF4-FFF2-40B4-BE49-F238E27FC236}">
                <a16:creationId xmlns:a16="http://schemas.microsoft.com/office/drawing/2014/main" id="{92C9EE32-0322-464A-BB9D-74D17F662EA2}"/>
              </a:ext>
            </a:extLst>
          </p:cNvPr>
          <p:cNvPicPr>
            <a:picLocks noChangeAspect="1"/>
          </p:cNvPicPr>
          <p:nvPr/>
        </p:nvPicPr>
        <p:blipFill rotWithShape="1">
          <a:blip r:embed="rId5"/>
          <a:srcRect l="68892" t="55360" r="25935" b="42564"/>
          <a:stretch/>
        </p:blipFill>
        <p:spPr>
          <a:xfrm rot="522186">
            <a:off x="101008" y="3079547"/>
            <a:ext cx="6436520" cy="807444"/>
          </a:xfrm>
          <a:prstGeom prst="rect">
            <a:avLst/>
          </a:prstGeom>
        </p:spPr>
      </p:pic>
      <p:sp>
        <p:nvSpPr>
          <p:cNvPr id="7" name="TextBox 6">
            <a:extLst>
              <a:ext uri="{FF2B5EF4-FFF2-40B4-BE49-F238E27FC236}">
                <a16:creationId xmlns:a16="http://schemas.microsoft.com/office/drawing/2014/main" id="{A3B84E42-49E1-4D4D-BB44-260746E3A2E1}"/>
              </a:ext>
            </a:extLst>
          </p:cNvPr>
          <p:cNvSpPr txBox="1"/>
          <p:nvPr/>
        </p:nvSpPr>
        <p:spPr>
          <a:xfrm rot="20880844">
            <a:off x="1322438" y="5725334"/>
            <a:ext cx="53379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Has Python gone mad?</a:t>
            </a:r>
          </a:p>
        </p:txBody>
      </p:sp>
      <p:pic>
        <p:nvPicPr>
          <p:cNvPr id="10" name="Picture 9">
            <a:extLst>
              <a:ext uri="{FF2B5EF4-FFF2-40B4-BE49-F238E27FC236}">
                <a16:creationId xmlns:a16="http://schemas.microsoft.com/office/drawing/2014/main" id="{183818D7-A4AE-442C-9885-F737B8DC9FBD}"/>
              </a:ext>
            </a:extLst>
          </p:cNvPr>
          <p:cNvPicPr>
            <a:picLocks noChangeAspect="1"/>
          </p:cNvPicPr>
          <p:nvPr/>
        </p:nvPicPr>
        <p:blipFill rotWithShape="1">
          <a:blip r:embed="rId5"/>
          <a:srcRect l="73167" t="55360" r="25935" b="42564"/>
          <a:stretch/>
        </p:blipFill>
        <p:spPr>
          <a:xfrm rot="20484280">
            <a:off x="865277" y="4218545"/>
            <a:ext cx="2124733" cy="1535942"/>
          </a:xfrm>
          <a:prstGeom prst="rect">
            <a:avLst/>
          </a:prstGeom>
        </p:spPr>
      </p:pic>
      <p:pic>
        <p:nvPicPr>
          <p:cNvPr id="11" name="Picture 10" descr="A picture containing black, table, sitting, yellow&#10;&#10;Description automatically generated">
            <a:extLst>
              <a:ext uri="{FF2B5EF4-FFF2-40B4-BE49-F238E27FC236}">
                <a16:creationId xmlns:a16="http://schemas.microsoft.com/office/drawing/2014/main" id="{D4F67721-DFDC-49E7-81DE-9580A30A8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122" y="5255846"/>
            <a:ext cx="697473" cy="691661"/>
          </a:xfrm>
          <a:prstGeom prst="rect">
            <a:avLst/>
          </a:prstGeom>
        </p:spPr>
      </p:pic>
    </p:spTree>
    <p:extLst>
      <p:ext uri="{BB962C8B-B14F-4D97-AF65-F5344CB8AC3E}">
        <p14:creationId xmlns:p14="http://schemas.microsoft.com/office/powerpoint/2010/main" val="3670650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CA1A-4547-44A0-AE47-AD1185D89AE5}"/>
              </a:ext>
            </a:extLst>
          </p:cNvPr>
          <p:cNvSpPr>
            <a:spLocks noGrp="1"/>
          </p:cNvSpPr>
          <p:nvPr>
            <p:ph type="title"/>
          </p:nvPr>
        </p:nvSpPr>
        <p:spPr/>
        <p:txBody>
          <a:bodyPr/>
          <a:lstStyle/>
          <a:p>
            <a:r>
              <a:rPr lang="en-US" dirty="0"/>
              <a:t>Getting values from a user with </a:t>
            </a:r>
            <a:r>
              <a:rPr lang="en-US" b="1" dirty="0"/>
              <a:t>input()</a:t>
            </a:r>
            <a:endParaRPr lang="en-US" dirty="0"/>
          </a:p>
        </p:txBody>
      </p:sp>
      <p:sp>
        <p:nvSpPr>
          <p:cNvPr id="3" name="Content Placeholder 2">
            <a:extLst>
              <a:ext uri="{FF2B5EF4-FFF2-40B4-BE49-F238E27FC236}">
                <a16:creationId xmlns:a16="http://schemas.microsoft.com/office/drawing/2014/main" id="{650ADE23-C952-45CD-B052-741F3E16E09B}"/>
              </a:ext>
            </a:extLst>
          </p:cNvPr>
          <p:cNvSpPr>
            <a:spLocks noGrp="1"/>
          </p:cNvSpPr>
          <p:nvPr>
            <p:ph idx="1"/>
          </p:nvPr>
        </p:nvSpPr>
        <p:spPr>
          <a:xfrm>
            <a:off x="838200" y="1825624"/>
            <a:ext cx="10515600" cy="4848713"/>
          </a:xfrm>
        </p:spPr>
        <p:txBody>
          <a:bodyPr>
            <a:normAutofit/>
          </a:bodyPr>
          <a:lstStyle/>
          <a:p>
            <a:pPr marL="0" indent="0">
              <a:buNone/>
            </a:pPr>
            <a:r>
              <a:rPr lang="en-US" b="1" dirty="0"/>
              <a:t>Important note:</a:t>
            </a:r>
            <a:r>
              <a:rPr lang="en-US" dirty="0"/>
              <a:t> The values retrieved from users with </a:t>
            </a:r>
            <a:r>
              <a:rPr lang="en-US" b="1" dirty="0"/>
              <a:t>input() </a:t>
            </a:r>
            <a:r>
              <a:rPr lang="en-US" dirty="0"/>
              <a:t>will always be typed as </a:t>
            </a:r>
            <a:r>
              <a:rPr lang="en-US" b="1" dirty="0">
                <a:solidFill>
                  <a:srgbClr val="7030A0"/>
                </a:solidFill>
              </a:rPr>
              <a:t>string variables</a:t>
            </a:r>
            <a:r>
              <a:rPr lang="en-US" dirty="0"/>
              <a:t>!</a:t>
            </a:r>
          </a:p>
        </p:txBody>
      </p:sp>
    </p:spTree>
    <p:extLst>
      <p:ext uri="{BB962C8B-B14F-4D97-AF65-F5344CB8AC3E}">
        <p14:creationId xmlns:p14="http://schemas.microsoft.com/office/powerpoint/2010/main" val="1907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Reminder: we do not do math with strings!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200" y="1612535"/>
            <a:ext cx="5181600" cy="5308042"/>
          </a:xfrm>
        </p:spPr>
        <p:txBody>
          <a:bodyPr>
            <a:normAutofit/>
          </a:bodyPr>
          <a:lstStyle/>
          <a:p>
            <a:pPr marL="0" indent="0">
              <a:buNone/>
            </a:pPr>
            <a:r>
              <a:rPr lang="en-US" dirty="0"/>
              <a:t>By default, Python comes with a few </a:t>
            </a:r>
            <a:r>
              <a:rPr lang="en-US" b="1" dirty="0"/>
              <a:t>basic math operators, </a:t>
            </a:r>
            <a:r>
              <a:rPr lang="en-US" b="1" u="sng" dirty="0">
                <a:solidFill>
                  <a:schemeClr val="accent2"/>
                </a:solidFill>
              </a:rPr>
              <a:t>for number (int/float) variables</a:t>
            </a:r>
            <a:r>
              <a:rPr lang="en-US" dirty="0"/>
              <a:t>.</a:t>
            </a:r>
          </a:p>
          <a:p>
            <a:r>
              <a:rPr lang="en-US" b="1" dirty="0"/>
              <a:t>+:</a:t>
            </a:r>
            <a:r>
              <a:rPr lang="en-US" dirty="0"/>
              <a:t> addition</a:t>
            </a:r>
          </a:p>
          <a:p>
            <a:r>
              <a:rPr lang="en-US" b="1" dirty="0"/>
              <a:t>-:</a:t>
            </a:r>
            <a:r>
              <a:rPr lang="en-US" dirty="0"/>
              <a:t> subtraction</a:t>
            </a:r>
          </a:p>
          <a:p>
            <a:r>
              <a:rPr lang="en-US" b="1" dirty="0"/>
              <a:t>*:</a:t>
            </a:r>
            <a:r>
              <a:rPr lang="en-US" dirty="0"/>
              <a:t> multiplication</a:t>
            </a:r>
          </a:p>
          <a:p>
            <a:r>
              <a:rPr lang="en-US" b="1" dirty="0"/>
              <a:t>/:</a:t>
            </a:r>
            <a:r>
              <a:rPr lang="en-US" dirty="0"/>
              <a:t> division</a:t>
            </a:r>
          </a:p>
          <a:p>
            <a:r>
              <a:rPr lang="en-US" b="1" dirty="0"/>
              <a:t>//:</a:t>
            </a:r>
            <a:r>
              <a:rPr lang="en-US" dirty="0"/>
              <a:t> integer division</a:t>
            </a:r>
          </a:p>
          <a:p>
            <a:r>
              <a:rPr lang="en-US" b="1" dirty="0"/>
              <a:t>%:</a:t>
            </a:r>
            <a:r>
              <a:rPr lang="en-US" dirty="0"/>
              <a:t> remaining of the integer division (a.k.a. modulus)</a:t>
            </a:r>
          </a:p>
          <a:p>
            <a:r>
              <a:rPr lang="en-US" b="1" dirty="0"/>
              <a:t>**:</a:t>
            </a:r>
            <a:r>
              <a:rPr lang="en-US" dirty="0"/>
              <a:t> exponentiation</a:t>
            </a:r>
          </a:p>
        </p:txBody>
      </p:sp>
      <p:pic>
        <p:nvPicPr>
          <p:cNvPr id="4" name="Picture 3">
            <a:extLst>
              <a:ext uri="{FF2B5EF4-FFF2-40B4-BE49-F238E27FC236}">
                <a16:creationId xmlns:a16="http://schemas.microsoft.com/office/drawing/2014/main" id="{715A7C5B-9A70-4FA5-8CCF-D04BD2CCB847}"/>
              </a:ext>
            </a:extLst>
          </p:cNvPr>
          <p:cNvPicPr>
            <a:picLocks noChangeAspect="1"/>
          </p:cNvPicPr>
          <p:nvPr/>
        </p:nvPicPr>
        <p:blipFill rotWithShape="1">
          <a:blip r:embed="rId2"/>
          <a:srcRect l="60128" t="38564" r="20385" b="33949"/>
          <a:stretch/>
        </p:blipFill>
        <p:spPr>
          <a:xfrm>
            <a:off x="5904647" y="3919903"/>
            <a:ext cx="6187916" cy="2727569"/>
          </a:xfrm>
          <a:prstGeom prst="rect">
            <a:avLst/>
          </a:prstGeom>
        </p:spPr>
      </p:pic>
      <p:sp>
        <p:nvSpPr>
          <p:cNvPr id="5" name="Oval 4">
            <a:extLst>
              <a:ext uri="{FF2B5EF4-FFF2-40B4-BE49-F238E27FC236}">
                <a16:creationId xmlns:a16="http://schemas.microsoft.com/office/drawing/2014/main" id="{69BCE4D8-38EA-527B-133E-17C671820693}"/>
              </a:ext>
            </a:extLst>
          </p:cNvPr>
          <p:cNvSpPr/>
          <p:nvPr/>
        </p:nvSpPr>
        <p:spPr>
          <a:xfrm>
            <a:off x="435429" y="1970314"/>
            <a:ext cx="5736773" cy="967784"/>
          </a:xfrm>
          <a:custGeom>
            <a:avLst/>
            <a:gdLst>
              <a:gd name="connsiteX0" fmla="*/ 0 w 5736773"/>
              <a:gd name="connsiteY0" fmla="*/ 483892 h 967784"/>
              <a:gd name="connsiteX1" fmla="*/ 2868387 w 5736773"/>
              <a:gd name="connsiteY1" fmla="*/ 0 h 967784"/>
              <a:gd name="connsiteX2" fmla="*/ 5736774 w 5736773"/>
              <a:gd name="connsiteY2" fmla="*/ 483892 h 967784"/>
              <a:gd name="connsiteX3" fmla="*/ 2868387 w 5736773"/>
              <a:gd name="connsiteY3" fmla="*/ 967784 h 967784"/>
              <a:gd name="connsiteX4" fmla="*/ 0 w 5736773"/>
              <a:gd name="connsiteY4" fmla="*/ 483892 h 967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773" h="967784" extrusionOk="0">
                <a:moveTo>
                  <a:pt x="0" y="483892"/>
                </a:moveTo>
                <a:cubicBezTo>
                  <a:pt x="-80975" y="-9725"/>
                  <a:pt x="1278122" y="-74008"/>
                  <a:pt x="2868387" y="0"/>
                </a:cubicBezTo>
                <a:cubicBezTo>
                  <a:pt x="4405576" y="-11378"/>
                  <a:pt x="5690928" y="225281"/>
                  <a:pt x="5736774" y="483892"/>
                </a:cubicBezTo>
                <a:cubicBezTo>
                  <a:pt x="5796554" y="877603"/>
                  <a:pt x="4669525" y="877654"/>
                  <a:pt x="2868387" y="967784"/>
                </a:cubicBezTo>
                <a:cubicBezTo>
                  <a:pt x="1328606" y="969884"/>
                  <a:pt x="1541" y="768744"/>
                  <a:pt x="0" y="483892"/>
                </a:cubicBezTo>
                <a:close/>
              </a:path>
            </a:pathLst>
          </a:custGeom>
          <a:noFill/>
          <a:ln w="38100">
            <a:solidFill>
              <a:srgbClr val="7030A0"/>
            </a:solidFill>
            <a:prstDash val="sysDash"/>
            <a:extLst>
              <a:ext uri="{C807C97D-BFC1-408E-A445-0C87EB9F89A2}">
                <ask:lineSketchStyleProps xmlns:ask="http://schemas.microsoft.com/office/drawing/2018/sketchyshapes" sd="26432753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C3BB0CF5-9098-62FC-FD40-96771DD7129D}"/>
              </a:ext>
            </a:extLst>
          </p:cNvPr>
          <p:cNvSpPr/>
          <p:nvPr/>
        </p:nvSpPr>
        <p:spPr>
          <a:xfrm rot="3292793">
            <a:off x="5847075" y="1609578"/>
            <a:ext cx="394586" cy="668881"/>
          </a:xfrm>
          <a:prstGeom prst="downArrow">
            <a:avLst/>
          </a:prstGeom>
          <a:solidFill>
            <a:srgbClr val="7030A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Down 6">
            <a:extLst>
              <a:ext uri="{FF2B5EF4-FFF2-40B4-BE49-F238E27FC236}">
                <a16:creationId xmlns:a16="http://schemas.microsoft.com/office/drawing/2014/main" id="{B6AAA4AB-00BA-C07F-E6F3-F402EEAE63E8}"/>
              </a:ext>
            </a:extLst>
          </p:cNvPr>
          <p:cNvSpPr/>
          <p:nvPr/>
        </p:nvSpPr>
        <p:spPr>
          <a:xfrm rot="9275050">
            <a:off x="4366616" y="2960739"/>
            <a:ext cx="394586" cy="668881"/>
          </a:xfrm>
          <a:prstGeom prst="downArrow">
            <a:avLst/>
          </a:prstGeom>
          <a:solidFill>
            <a:srgbClr val="7030A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Down 7">
            <a:extLst>
              <a:ext uri="{FF2B5EF4-FFF2-40B4-BE49-F238E27FC236}">
                <a16:creationId xmlns:a16="http://schemas.microsoft.com/office/drawing/2014/main" id="{C00F98F6-EC8B-A500-2824-1A9754E391A8}"/>
              </a:ext>
            </a:extLst>
          </p:cNvPr>
          <p:cNvSpPr/>
          <p:nvPr/>
        </p:nvSpPr>
        <p:spPr>
          <a:xfrm rot="18538892">
            <a:off x="363001" y="1399733"/>
            <a:ext cx="394586" cy="668881"/>
          </a:xfrm>
          <a:prstGeom prst="downArrow">
            <a:avLst/>
          </a:prstGeom>
          <a:solidFill>
            <a:srgbClr val="7030A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586EFDF7-4ADC-0CB7-49A3-8F4DF7743FB2}"/>
              </a:ext>
            </a:extLst>
          </p:cNvPr>
          <p:cNvSpPr/>
          <p:nvPr/>
        </p:nvSpPr>
        <p:spPr>
          <a:xfrm rot="13772622">
            <a:off x="361406" y="2707812"/>
            <a:ext cx="394586" cy="668881"/>
          </a:xfrm>
          <a:prstGeom prst="downArrow">
            <a:avLst/>
          </a:prstGeom>
          <a:solidFill>
            <a:srgbClr val="7030A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yellow triangle sign with a exclamation mark&#10;&#10;Description automatically generated">
            <a:extLst>
              <a:ext uri="{FF2B5EF4-FFF2-40B4-BE49-F238E27FC236}">
                <a16:creationId xmlns:a16="http://schemas.microsoft.com/office/drawing/2014/main" id="{ECCD8802-4EB6-80A4-B6AD-119D3DD1C6F0}"/>
              </a:ext>
            </a:extLst>
          </p:cNvPr>
          <p:cNvPicPr>
            <a:picLocks noChangeAspect="1"/>
          </p:cNvPicPr>
          <p:nvPr/>
        </p:nvPicPr>
        <p:blipFill>
          <a:blip r:embed="rId3">
            <a:extLst>
              <a:ext uri="{28A0092B-C50C-407E-A947-70E740481C1C}">
                <a14:useLocalDpi xmlns:a14="http://schemas.microsoft.com/office/drawing/2010/main" val="0"/>
              </a:ext>
            </a:extLst>
          </a:blip>
          <a:srcRect t="10756" b="12293"/>
          <a:stretch/>
        </p:blipFill>
        <p:spPr>
          <a:xfrm>
            <a:off x="7300397" y="1370421"/>
            <a:ext cx="3184430" cy="2450466"/>
          </a:xfrm>
          <a:prstGeom prst="rect">
            <a:avLst/>
          </a:prstGeom>
        </p:spPr>
      </p:pic>
    </p:spTree>
    <p:extLst>
      <p:ext uri="{BB962C8B-B14F-4D97-AF65-F5344CB8AC3E}">
        <p14:creationId xmlns:p14="http://schemas.microsoft.com/office/powerpoint/2010/main" val="651655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CA1A-4547-44A0-AE47-AD1185D89AE5}"/>
              </a:ext>
            </a:extLst>
          </p:cNvPr>
          <p:cNvSpPr>
            <a:spLocks noGrp="1"/>
          </p:cNvSpPr>
          <p:nvPr>
            <p:ph type="title"/>
          </p:nvPr>
        </p:nvSpPr>
        <p:spPr/>
        <p:txBody>
          <a:bodyPr/>
          <a:lstStyle/>
          <a:p>
            <a:r>
              <a:rPr lang="en-US" dirty="0"/>
              <a:t>Getting values from a user with </a:t>
            </a:r>
            <a:r>
              <a:rPr lang="en-US" b="1" dirty="0"/>
              <a:t>input()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0ADE23-C952-45CD-B052-741F3E16E09B}"/>
                  </a:ext>
                </a:extLst>
              </p:cNvPr>
              <p:cNvSpPr>
                <a:spLocks noGrp="1"/>
              </p:cNvSpPr>
              <p:nvPr>
                <p:ph idx="1"/>
              </p:nvPr>
            </p:nvSpPr>
            <p:spPr>
              <a:xfrm>
                <a:off x="838200" y="1825624"/>
                <a:ext cx="10515600" cy="4848713"/>
              </a:xfrm>
            </p:spPr>
            <p:txBody>
              <a:bodyPr>
                <a:normAutofit/>
              </a:bodyPr>
              <a:lstStyle/>
              <a:p>
                <a:pPr marL="0" indent="0">
                  <a:buNone/>
                </a:pPr>
                <a:r>
                  <a:rPr lang="en-US" b="1" dirty="0"/>
                  <a:t>Important note:</a:t>
                </a:r>
                <a:r>
                  <a:rPr lang="en-US" dirty="0"/>
                  <a:t> The values retrieved from users with </a:t>
                </a:r>
                <a:r>
                  <a:rPr lang="en-US" b="1" dirty="0"/>
                  <a:t>input() </a:t>
                </a:r>
                <a:r>
                  <a:rPr lang="en-US" dirty="0"/>
                  <a:t>will always be typed as </a:t>
                </a:r>
                <a:r>
                  <a:rPr lang="en-US" b="1" dirty="0">
                    <a:solidFill>
                      <a:srgbClr val="7030A0"/>
                    </a:solidFill>
                  </a:rPr>
                  <a:t>string variables</a:t>
                </a:r>
                <a:r>
                  <a:rPr lang="en-US" dirty="0"/>
                  <a:t>!</a:t>
                </a:r>
              </a:p>
              <a:p>
                <a:endParaRPr lang="en-US" b="1" dirty="0"/>
              </a:p>
              <a:p>
                <a:pPr marL="0" indent="0">
                  <a:buNone/>
                </a:pPr>
                <a:r>
                  <a:rPr lang="en-US" b="1" dirty="0"/>
                  <a:t>Fun fact: </a:t>
                </a:r>
                <a:r>
                  <a:rPr lang="en-US" dirty="0"/>
                  <a:t>It turns out that multiplying a string “5” with an integer number </a:t>
                </a:r>
                <a14:m>
                  <m:oMath xmlns:m="http://schemas.openxmlformats.org/officeDocument/2006/math">
                    <m:r>
                      <a:rPr lang="en-US" b="0" i="1" dirty="0" smtClean="0">
                        <a:latin typeface="Cambria Math" panose="02040503050406030204" pitchFamily="18" charset="0"/>
                      </a:rPr>
                      <m:t>𝑛</m:t>
                    </m:r>
                  </m:oMath>
                </a14:m>
                <a:r>
                  <a:rPr lang="en-US" dirty="0"/>
                  <a:t> simply </a:t>
                </a:r>
                <a:r>
                  <a:rPr lang="en-US" b="1" dirty="0"/>
                  <a:t>repeats</a:t>
                </a:r>
                <a:r>
                  <a:rPr lang="en-US" dirty="0"/>
                  <a:t> the string </a:t>
                </a:r>
                <a14:m>
                  <m:oMath xmlns:m="http://schemas.openxmlformats.org/officeDocument/2006/math">
                    <m:r>
                      <a:rPr lang="en-US" i="1" dirty="0" smtClean="0">
                        <a:latin typeface="Cambria Math" panose="02040503050406030204" pitchFamily="18" charset="0"/>
                      </a:rPr>
                      <m:t>𝑛</m:t>
                    </m:r>
                  </m:oMath>
                </a14:m>
                <a:r>
                  <a:rPr lang="en-US" dirty="0"/>
                  <a:t> times!</a:t>
                </a:r>
              </a:p>
              <a:p>
                <a:r>
                  <a:rPr lang="en-US" dirty="0"/>
                  <a:t>Hence, </a:t>
                </a:r>
                <a:r>
                  <a:rPr lang="en-US" b="1" dirty="0"/>
                  <a:t>“5”*2 </a:t>
                </a:r>
                <a:r>
                  <a:rPr lang="en-US" dirty="0"/>
                  <a:t>is indeed </a:t>
                </a:r>
                <a:r>
                  <a:rPr lang="en-US" b="1" dirty="0"/>
                  <a:t>“55”.</a:t>
                </a:r>
              </a:p>
              <a:p>
                <a:endParaRPr lang="en-US" b="1" dirty="0"/>
              </a:p>
              <a:p>
                <a:pPr marL="0" indent="0" algn="ctr">
                  <a:buNone/>
                </a:pPr>
                <a:r>
                  <a:rPr lang="en-US" b="1" dirty="0">
                    <a:sym typeface="Wingdings" panose="05000000000000000000" pitchFamily="2" charset="2"/>
                  </a:rPr>
                  <a:t> Solution: W</a:t>
                </a:r>
                <a:r>
                  <a:rPr lang="en-US" b="1" dirty="0"/>
                  <a:t>e need to convert our string variable to a float number variable </a:t>
                </a:r>
                <a:r>
                  <a:rPr lang="en-US" b="1" u="sng" dirty="0"/>
                  <a:t>before</a:t>
                </a:r>
                <a:r>
                  <a:rPr lang="en-US" b="1" dirty="0"/>
                  <a:t> doing any math operations!</a:t>
                </a:r>
              </a:p>
            </p:txBody>
          </p:sp>
        </mc:Choice>
        <mc:Fallback xmlns="">
          <p:sp>
            <p:nvSpPr>
              <p:cNvPr id="3" name="Content Placeholder 2">
                <a:extLst>
                  <a:ext uri="{FF2B5EF4-FFF2-40B4-BE49-F238E27FC236}">
                    <a16:creationId xmlns:a16="http://schemas.microsoft.com/office/drawing/2014/main" id="{650ADE23-C952-45CD-B052-741F3E16E09B}"/>
                  </a:ext>
                </a:extLst>
              </p:cNvPr>
              <p:cNvSpPr>
                <a:spLocks noGrp="1" noRot="1" noChangeAspect="1" noMove="1" noResize="1" noEditPoints="1" noAdjustHandles="1" noChangeArrowheads="1" noChangeShapeType="1" noTextEdit="1"/>
              </p:cNvSpPr>
              <p:nvPr>
                <p:ph idx="1"/>
              </p:nvPr>
            </p:nvSpPr>
            <p:spPr>
              <a:xfrm>
                <a:off x="838200" y="1825624"/>
                <a:ext cx="10515600" cy="4848713"/>
              </a:xfrm>
              <a:blipFill>
                <a:blip r:embed="rId2"/>
                <a:stretch>
                  <a:fillRect l="-1217" t="-2010" r="-1217"/>
                </a:stretch>
              </a:blipFill>
            </p:spPr>
            <p:txBody>
              <a:bodyPr/>
              <a:lstStyle/>
              <a:p>
                <a:r>
                  <a:rPr lang="en-GB">
                    <a:noFill/>
                  </a:rPr>
                  <a:t> </a:t>
                </a:r>
              </a:p>
            </p:txBody>
          </p:sp>
        </mc:Fallback>
      </mc:AlternateContent>
    </p:spTree>
    <p:extLst>
      <p:ext uri="{BB962C8B-B14F-4D97-AF65-F5344CB8AC3E}">
        <p14:creationId xmlns:p14="http://schemas.microsoft.com/office/powerpoint/2010/main" val="768736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CA1A-4547-44A0-AE47-AD1185D89AE5}"/>
              </a:ext>
            </a:extLst>
          </p:cNvPr>
          <p:cNvSpPr>
            <a:spLocks noGrp="1"/>
          </p:cNvSpPr>
          <p:nvPr>
            <p:ph type="title"/>
          </p:nvPr>
        </p:nvSpPr>
        <p:spPr/>
        <p:txBody>
          <a:bodyPr/>
          <a:lstStyle/>
          <a:p>
            <a:r>
              <a:rPr lang="en-US" dirty="0"/>
              <a:t>How to spam your enemies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0ADE23-C952-45CD-B052-741F3E16E09B}"/>
                  </a:ext>
                </a:extLst>
              </p:cNvPr>
              <p:cNvSpPr>
                <a:spLocks noGrp="1"/>
              </p:cNvSpPr>
              <p:nvPr>
                <p:ph idx="1"/>
              </p:nvPr>
            </p:nvSpPr>
            <p:spPr>
              <a:xfrm>
                <a:off x="838200" y="1825624"/>
                <a:ext cx="10515600" cy="4848713"/>
              </a:xfrm>
            </p:spPr>
            <p:txBody>
              <a:bodyPr>
                <a:normAutofit/>
              </a:bodyPr>
              <a:lstStyle/>
              <a:p>
                <a:r>
                  <a:rPr lang="en-US" b="1" dirty="0"/>
                  <a:t>Important:</a:t>
                </a:r>
                <a:r>
                  <a:rPr lang="en-US" dirty="0"/>
                  <a:t> The values retrieved from users with </a:t>
                </a:r>
                <a:r>
                  <a:rPr lang="en-US" b="1" dirty="0"/>
                  <a:t>input() </a:t>
                </a:r>
                <a:r>
                  <a:rPr lang="en-US" dirty="0"/>
                  <a:t>will always be typed as </a:t>
                </a:r>
                <a:r>
                  <a:rPr lang="en-US" b="1" dirty="0">
                    <a:solidFill>
                      <a:srgbClr val="7030A0"/>
                    </a:solidFill>
                  </a:rPr>
                  <a:t>string variables</a:t>
                </a:r>
                <a:r>
                  <a:rPr lang="en-US" dirty="0"/>
                  <a:t>!</a:t>
                </a:r>
              </a:p>
              <a:p>
                <a:endParaRPr lang="en-US" b="1" dirty="0"/>
              </a:p>
              <a:p>
                <a:pPr marL="0" indent="0">
                  <a:buNone/>
                </a:pPr>
                <a:r>
                  <a:rPr lang="en-US" b="1" dirty="0"/>
                  <a:t>Fun fact: </a:t>
                </a:r>
                <a:r>
                  <a:rPr lang="en-US" dirty="0"/>
                  <a:t>multiplying a string “5” with an integer number </a:t>
                </a:r>
                <a14:m>
                  <m:oMath xmlns:m="http://schemas.openxmlformats.org/officeDocument/2006/math">
                    <m:r>
                      <a:rPr lang="en-US" b="0" i="1" dirty="0" smtClean="0">
                        <a:latin typeface="Cambria Math" panose="02040503050406030204" pitchFamily="18" charset="0"/>
                      </a:rPr>
                      <m:t>𝑛</m:t>
                    </m:r>
                  </m:oMath>
                </a14:m>
                <a:r>
                  <a:rPr lang="en-US" dirty="0"/>
                  <a:t> simply </a:t>
                </a:r>
                <a:r>
                  <a:rPr lang="en-US" b="1" dirty="0"/>
                  <a:t>repeats</a:t>
                </a:r>
                <a:r>
                  <a:rPr lang="en-US" dirty="0"/>
                  <a:t> the string </a:t>
                </a:r>
                <a14:m>
                  <m:oMath xmlns:m="http://schemas.openxmlformats.org/officeDocument/2006/math">
                    <m:r>
                      <a:rPr lang="en-US" i="1" dirty="0" smtClean="0">
                        <a:latin typeface="Cambria Math" panose="02040503050406030204" pitchFamily="18" charset="0"/>
                      </a:rPr>
                      <m:t>𝑛</m:t>
                    </m:r>
                  </m:oMath>
                </a14:m>
                <a:r>
                  <a:rPr lang="en-US" dirty="0"/>
                  <a:t> times!</a:t>
                </a:r>
              </a:p>
              <a:p>
                <a:r>
                  <a:rPr lang="en-US" dirty="0"/>
                  <a:t>Hence, </a:t>
                </a:r>
                <a:r>
                  <a:rPr lang="en-US" b="1" dirty="0"/>
                  <a:t>“5”*2 </a:t>
                </a:r>
                <a:r>
                  <a:rPr lang="en-US" dirty="0"/>
                  <a:t>is indeed </a:t>
                </a:r>
                <a:r>
                  <a:rPr lang="en-US" b="1" dirty="0"/>
                  <a:t>“55”.</a:t>
                </a:r>
              </a:p>
              <a:p>
                <a:endParaRPr lang="en-US" b="1" dirty="0"/>
              </a:p>
              <a:p>
                <a:pPr marL="0" indent="0" algn="ctr">
                  <a:buNone/>
                </a:pPr>
                <a:r>
                  <a:rPr lang="en-US" b="1" dirty="0">
                    <a:sym typeface="Wingdings" panose="05000000000000000000" pitchFamily="2" charset="2"/>
                  </a:rPr>
                  <a:t> Solution: W</a:t>
                </a:r>
                <a:r>
                  <a:rPr lang="en-US" b="1" dirty="0"/>
                  <a:t>e need to convert our string variable to a float number variable before doing any math operations!</a:t>
                </a:r>
              </a:p>
            </p:txBody>
          </p:sp>
        </mc:Choice>
        <mc:Fallback xmlns="">
          <p:sp>
            <p:nvSpPr>
              <p:cNvPr id="3" name="Content Placeholder 2">
                <a:extLst>
                  <a:ext uri="{FF2B5EF4-FFF2-40B4-BE49-F238E27FC236}">
                    <a16:creationId xmlns:a16="http://schemas.microsoft.com/office/drawing/2014/main" id="{650ADE23-C952-45CD-B052-741F3E16E09B}"/>
                  </a:ext>
                </a:extLst>
              </p:cNvPr>
              <p:cNvSpPr>
                <a:spLocks noGrp="1" noRot="1" noChangeAspect="1" noMove="1" noResize="1" noEditPoints="1" noAdjustHandles="1" noChangeArrowheads="1" noChangeShapeType="1" noTextEdit="1"/>
              </p:cNvSpPr>
              <p:nvPr>
                <p:ph idx="1"/>
              </p:nvPr>
            </p:nvSpPr>
            <p:spPr>
              <a:xfrm>
                <a:off x="838200" y="1825624"/>
                <a:ext cx="10515600" cy="4848713"/>
              </a:xfrm>
              <a:blipFill>
                <a:blip r:embed="rId2"/>
                <a:stretch>
                  <a:fillRect l="-1217" t="-2010" r="-185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2FD23B36-A0F1-C991-9751-CF442B09F8AA}"/>
              </a:ext>
            </a:extLst>
          </p:cNvPr>
          <p:cNvPicPr>
            <a:picLocks noChangeAspect="1"/>
          </p:cNvPicPr>
          <p:nvPr/>
        </p:nvPicPr>
        <p:blipFill>
          <a:blip r:embed="rId3"/>
          <a:stretch>
            <a:fillRect/>
          </a:stretch>
        </p:blipFill>
        <p:spPr>
          <a:xfrm>
            <a:off x="130628" y="1690688"/>
            <a:ext cx="11930743" cy="4495406"/>
          </a:xfrm>
          <a:prstGeom prst="rect">
            <a:avLst/>
          </a:prstGeom>
        </p:spPr>
      </p:pic>
    </p:spTree>
    <p:extLst>
      <p:ext uri="{BB962C8B-B14F-4D97-AF65-F5344CB8AC3E}">
        <p14:creationId xmlns:p14="http://schemas.microsoft.com/office/powerpoint/2010/main" val="1736558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CA1A-4547-44A0-AE47-AD1185D89AE5}"/>
              </a:ext>
            </a:extLst>
          </p:cNvPr>
          <p:cNvSpPr>
            <a:spLocks noGrp="1"/>
          </p:cNvSpPr>
          <p:nvPr>
            <p:ph type="title"/>
          </p:nvPr>
        </p:nvSpPr>
        <p:spPr/>
        <p:txBody>
          <a:bodyPr/>
          <a:lstStyle/>
          <a:p>
            <a:r>
              <a:rPr lang="en-US" dirty="0"/>
              <a:t>Fixing our faulty code</a:t>
            </a:r>
          </a:p>
        </p:txBody>
      </p:sp>
      <p:pic>
        <p:nvPicPr>
          <p:cNvPr id="6" name="Picture 5">
            <a:extLst>
              <a:ext uri="{FF2B5EF4-FFF2-40B4-BE49-F238E27FC236}">
                <a16:creationId xmlns:a16="http://schemas.microsoft.com/office/drawing/2014/main" id="{BDFE7053-5409-4545-8FDC-7C8E0F613C33}"/>
              </a:ext>
            </a:extLst>
          </p:cNvPr>
          <p:cNvPicPr>
            <a:picLocks noChangeAspect="1"/>
          </p:cNvPicPr>
          <p:nvPr/>
        </p:nvPicPr>
        <p:blipFill rotWithShape="1">
          <a:blip r:embed="rId2"/>
          <a:srcRect l="62910" t="37586" r="12198" b="29931"/>
          <a:stretch/>
        </p:blipFill>
        <p:spPr>
          <a:xfrm>
            <a:off x="344012" y="1690688"/>
            <a:ext cx="11473605" cy="4678850"/>
          </a:xfrm>
          <a:prstGeom prst="rect">
            <a:avLst/>
          </a:prstGeom>
        </p:spPr>
      </p:pic>
    </p:spTree>
    <p:extLst>
      <p:ext uri="{BB962C8B-B14F-4D97-AF65-F5344CB8AC3E}">
        <p14:creationId xmlns:p14="http://schemas.microsoft.com/office/powerpoint/2010/main" val="1943713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570523" y="1825624"/>
            <a:ext cx="5774618" cy="4434499"/>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Watch out for variables types with basic math operators!</a:t>
            </a:r>
          </a:p>
          <a:p>
            <a:pPr marL="0" indent="0">
              <a:buNone/>
            </a:pPr>
            <a:r>
              <a:rPr lang="en-US" sz="2400" dirty="0"/>
              <a:t>The behavior of a basic math </a:t>
            </a:r>
            <a:r>
              <a:rPr lang="en-US" sz="2400" b="1" dirty="0"/>
              <a:t>operator</a:t>
            </a:r>
            <a:br>
              <a:rPr lang="en-US" sz="2400" b="1" dirty="0"/>
            </a:br>
            <a:r>
              <a:rPr lang="en-US" sz="2400" dirty="0"/>
              <a:t>(+, -, *, etc.) might </a:t>
            </a:r>
            <a:r>
              <a:rPr lang="en-US" sz="2400" b="1" dirty="0"/>
              <a:t>change</a:t>
            </a:r>
            <a:r>
              <a:rPr lang="en-US" sz="2400" dirty="0"/>
              <a:t>, depending</a:t>
            </a:r>
            <a:r>
              <a:rPr lang="en-US" sz="2400" b="1" dirty="0"/>
              <a:t> </a:t>
            </a:r>
            <a:r>
              <a:rPr lang="en-US" sz="2400" dirty="0"/>
              <a:t>on</a:t>
            </a:r>
            <a:r>
              <a:rPr lang="en-US" sz="2400" b="1" dirty="0"/>
              <a:t> </a:t>
            </a:r>
            <a:r>
              <a:rPr lang="en-US" sz="2400" dirty="0"/>
              <a:t>the</a:t>
            </a:r>
            <a:r>
              <a:rPr lang="en-US" sz="2400" b="1" dirty="0"/>
              <a:t> types of the variables </a:t>
            </a:r>
            <a:r>
              <a:rPr lang="en-US" sz="2400" dirty="0"/>
              <a:t>involved in the calculation.</a:t>
            </a:r>
          </a:p>
          <a:p>
            <a:pPr marL="0" indent="0">
              <a:buNone/>
            </a:pPr>
            <a:r>
              <a:rPr lang="en-US" sz="2400" dirty="0"/>
              <a:t>This is called </a:t>
            </a:r>
            <a:r>
              <a:rPr lang="en-US" sz="2400" b="1" u="sng" dirty="0"/>
              <a:t>operator overloading</a:t>
            </a:r>
            <a:r>
              <a:rPr lang="en-US" sz="2400" dirty="0"/>
              <a:t> and is a perfectly normal feature of Python programming.</a:t>
            </a:r>
          </a:p>
          <a:p>
            <a:pPr marL="0" indent="0">
              <a:buNone/>
            </a:pPr>
            <a:r>
              <a:rPr lang="en-US" sz="2400" dirty="0"/>
              <a:t>For instance, </a:t>
            </a:r>
            <a:r>
              <a:rPr lang="en-US" sz="2400" b="1" dirty="0"/>
              <a:t>multiplying a string and a number variables is not the same as multiplying two number variables!</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Tree>
    <p:extLst>
      <p:ext uri="{BB962C8B-B14F-4D97-AF65-F5344CB8AC3E}">
        <p14:creationId xmlns:p14="http://schemas.microsoft.com/office/powerpoint/2010/main" val="1273400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C2C2-77A8-4E68-A3B9-BC3B9FAF4F72}"/>
              </a:ext>
            </a:extLst>
          </p:cNvPr>
          <p:cNvSpPr>
            <a:spLocks noGrp="1"/>
          </p:cNvSpPr>
          <p:nvPr>
            <p:ph type="title"/>
          </p:nvPr>
        </p:nvSpPr>
        <p:spPr/>
        <p:txBody>
          <a:bodyPr/>
          <a:lstStyle/>
          <a:p>
            <a:r>
              <a:rPr lang="en-US" dirty="0"/>
              <a:t>Activity 2: Ask users about personal details</a:t>
            </a:r>
          </a:p>
        </p:txBody>
      </p:sp>
      <p:sp>
        <p:nvSpPr>
          <p:cNvPr id="3" name="Content Placeholder 2">
            <a:extLst>
              <a:ext uri="{FF2B5EF4-FFF2-40B4-BE49-F238E27FC236}">
                <a16:creationId xmlns:a16="http://schemas.microsoft.com/office/drawing/2014/main" id="{6D55E9BD-82EA-405C-8396-D3A777BD66EC}"/>
              </a:ext>
            </a:extLst>
          </p:cNvPr>
          <p:cNvSpPr>
            <a:spLocks noGrp="1"/>
          </p:cNvSpPr>
          <p:nvPr>
            <p:ph idx="1"/>
          </p:nvPr>
        </p:nvSpPr>
        <p:spPr>
          <a:xfrm>
            <a:off x="838200" y="1825624"/>
            <a:ext cx="10515600" cy="5032375"/>
          </a:xfrm>
        </p:spPr>
        <p:txBody>
          <a:bodyPr>
            <a:normAutofit/>
          </a:bodyPr>
          <a:lstStyle/>
          <a:p>
            <a:pPr marL="0" indent="0">
              <a:buNone/>
            </a:pPr>
            <a:r>
              <a:rPr lang="en-US" b="1" dirty="0"/>
              <a:t>Task: </a:t>
            </a:r>
            <a:r>
              <a:rPr lang="en-US" dirty="0"/>
              <a:t>Write a Python script that explicitly asks the user for its name and its birth year using text prompts. Later on, the scripts should display a message, reading</a:t>
            </a:r>
          </a:p>
          <a:p>
            <a:pPr marL="0" indent="0">
              <a:buNone/>
            </a:pPr>
            <a:r>
              <a:rPr lang="en-US" dirty="0"/>
              <a:t>Your name is _________, and your age is either  ____ or ____.</a:t>
            </a:r>
          </a:p>
          <a:p>
            <a:pPr marL="0" indent="0">
              <a:buNone/>
            </a:pPr>
            <a:endParaRPr lang="en-US" dirty="0"/>
          </a:p>
          <a:p>
            <a:r>
              <a:rPr lang="en-US" dirty="0"/>
              <a:t>You can use the second notebook</a:t>
            </a:r>
          </a:p>
          <a:p>
            <a:pPr marL="0" indent="0" algn="ctr">
              <a:buNone/>
            </a:pPr>
            <a:r>
              <a:rPr lang="en-US" b="1" dirty="0"/>
              <a:t>Activity 2 - Asking users for personal </a:t>
            </a:r>
            <a:r>
              <a:rPr lang="en-US" b="1" dirty="0" err="1"/>
              <a:t>details.ipynb</a:t>
            </a:r>
            <a:endParaRPr lang="en-US" b="1" dirty="0"/>
          </a:p>
          <a:p>
            <a:pPr marL="0" indent="0" algn="ctr">
              <a:buNone/>
            </a:pPr>
            <a:endParaRPr lang="en-US" b="1" dirty="0"/>
          </a:p>
          <a:p>
            <a:pPr marL="0" indent="0">
              <a:buNone/>
            </a:pPr>
            <a:r>
              <a:rPr lang="en-US" i="1" dirty="0"/>
              <a:t>(If you finish early, have a look at the extra practice/challenges folder!)</a:t>
            </a:r>
          </a:p>
        </p:txBody>
      </p:sp>
    </p:spTree>
    <p:extLst>
      <p:ext uri="{BB962C8B-B14F-4D97-AF65-F5344CB8AC3E}">
        <p14:creationId xmlns:p14="http://schemas.microsoft.com/office/powerpoint/2010/main" val="3681703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C2C2-77A8-4E68-A3B9-BC3B9FAF4F72}"/>
              </a:ext>
            </a:extLst>
          </p:cNvPr>
          <p:cNvSpPr>
            <a:spLocks noGrp="1"/>
          </p:cNvSpPr>
          <p:nvPr>
            <p:ph type="title"/>
          </p:nvPr>
        </p:nvSpPr>
        <p:spPr/>
        <p:txBody>
          <a:bodyPr/>
          <a:lstStyle/>
          <a:p>
            <a:r>
              <a:rPr lang="en-US" dirty="0"/>
              <a:t>Activity 2: Ask users about personal details</a:t>
            </a:r>
          </a:p>
        </p:txBody>
      </p:sp>
      <p:pic>
        <p:nvPicPr>
          <p:cNvPr id="5" name="Picture 4">
            <a:extLst>
              <a:ext uri="{FF2B5EF4-FFF2-40B4-BE49-F238E27FC236}">
                <a16:creationId xmlns:a16="http://schemas.microsoft.com/office/drawing/2014/main" id="{AD41E751-F5CC-127B-6EDB-745F1A2B0AB7}"/>
              </a:ext>
            </a:extLst>
          </p:cNvPr>
          <p:cNvPicPr>
            <a:picLocks noChangeAspect="1"/>
          </p:cNvPicPr>
          <p:nvPr/>
        </p:nvPicPr>
        <p:blipFill>
          <a:blip r:embed="rId2"/>
          <a:stretch>
            <a:fillRect/>
          </a:stretch>
        </p:blipFill>
        <p:spPr>
          <a:xfrm>
            <a:off x="2018731" y="1350100"/>
            <a:ext cx="8154538" cy="5430008"/>
          </a:xfrm>
          <a:prstGeom prst="rect">
            <a:avLst/>
          </a:prstGeom>
        </p:spPr>
      </p:pic>
    </p:spTree>
    <p:extLst>
      <p:ext uri="{BB962C8B-B14F-4D97-AF65-F5344CB8AC3E}">
        <p14:creationId xmlns:p14="http://schemas.microsoft.com/office/powerpoint/2010/main" val="4570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34D1-902B-441C-B875-412FD0B84E5E}"/>
              </a:ext>
            </a:extLst>
          </p:cNvPr>
          <p:cNvSpPr>
            <a:spLocks noGrp="1"/>
          </p:cNvSpPr>
          <p:nvPr>
            <p:ph type="title"/>
          </p:nvPr>
        </p:nvSpPr>
        <p:spPr/>
        <p:txBody>
          <a:bodyPr/>
          <a:lstStyle/>
          <a:p>
            <a:r>
              <a:rPr lang="en-US" dirty="0"/>
              <a:t>About variables names</a:t>
            </a:r>
          </a:p>
        </p:txBody>
      </p:sp>
      <p:sp>
        <p:nvSpPr>
          <p:cNvPr id="3" name="Content Placeholder 2">
            <a:extLst>
              <a:ext uri="{FF2B5EF4-FFF2-40B4-BE49-F238E27FC236}">
                <a16:creationId xmlns:a16="http://schemas.microsoft.com/office/drawing/2014/main" id="{05C71F7F-68F1-453E-AD4C-AE1EBCB30F2A}"/>
              </a:ext>
            </a:extLst>
          </p:cNvPr>
          <p:cNvSpPr>
            <a:spLocks noGrp="1"/>
          </p:cNvSpPr>
          <p:nvPr>
            <p:ph sz="half" idx="1"/>
          </p:nvPr>
        </p:nvSpPr>
        <p:spPr>
          <a:xfrm>
            <a:off x="838200" y="1825624"/>
            <a:ext cx="5181600" cy="4856529"/>
          </a:xfrm>
        </p:spPr>
        <p:txBody>
          <a:bodyPr/>
          <a:lstStyle/>
          <a:p>
            <a:pPr marL="0" indent="0">
              <a:buNone/>
            </a:pPr>
            <a:r>
              <a:rPr lang="en-US" b="1" dirty="0"/>
              <a:t>Definition (</a:t>
            </a:r>
            <a:r>
              <a:rPr lang="en-US" b="1" dirty="0">
                <a:solidFill>
                  <a:srgbClr val="00B050"/>
                </a:solidFill>
              </a:rPr>
              <a:t>Naming Convention </a:t>
            </a:r>
            <a:r>
              <a:rPr lang="en-US" b="1"/>
              <a:t>for variables in programming):</a:t>
            </a:r>
            <a:endParaRPr lang="en-US" b="1" dirty="0"/>
          </a:p>
          <a:p>
            <a:r>
              <a:rPr lang="en-US" b="1" dirty="0"/>
              <a:t>Variables</a:t>
            </a:r>
            <a:r>
              <a:rPr lang="en-US" dirty="0"/>
              <a:t> </a:t>
            </a:r>
            <a:r>
              <a:rPr lang="en-US" b="1" dirty="0"/>
              <a:t>names</a:t>
            </a:r>
            <a:r>
              <a:rPr lang="en-US" dirty="0"/>
              <a:t> can include any combination of </a:t>
            </a:r>
            <a:r>
              <a:rPr lang="en-US" b="1" dirty="0"/>
              <a:t>letters</a:t>
            </a:r>
            <a:r>
              <a:rPr lang="en-US" dirty="0"/>
              <a:t> (both lowercase and uppercase), </a:t>
            </a:r>
            <a:r>
              <a:rPr lang="en-US" b="1" dirty="0"/>
              <a:t>digits</a:t>
            </a:r>
            <a:r>
              <a:rPr lang="en-US" dirty="0"/>
              <a:t> and </a:t>
            </a:r>
            <a:r>
              <a:rPr lang="en-US" b="1" dirty="0"/>
              <a:t>underscore</a:t>
            </a:r>
            <a:r>
              <a:rPr lang="en-US" dirty="0"/>
              <a:t> </a:t>
            </a:r>
            <a:r>
              <a:rPr lang="en-US" b="1" dirty="0"/>
              <a:t>symbols</a:t>
            </a:r>
            <a:r>
              <a:rPr lang="en-US" dirty="0"/>
              <a:t> (_).</a:t>
            </a:r>
          </a:p>
          <a:p>
            <a:r>
              <a:rPr lang="en-US" dirty="0"/>
              <a:t>Variables names </a:t>
            </a:r>
            <a:r>
              <a:rPr lang="en-US" b="1" dirty="0"/>
              <a:t>should NOT start with a digit</a:t>
            </a:r>
            <a:r>
              <a:rPr lang="en-US" dirty="0"/>
              <a:t>.</a:t>
            </a:r>
          </a:p>
          <a:p>
            <a:r>
              <a:rPr lang="en-US" dirty="0"/>
              <a:t>Some </a:t>
            </a:r>
            <a:r>
              <a:rPr lang="en-US" b="1" dirty="0"/>
              <a:t>keywords</a:t>
            </a:r>
            <a:r>
              <a:rPr lang="en-US" dirty="0"/>
              <a:t> (e.g. import) are protected and should not be used.</a:t>
            </a:r>
          </a:p>
        </p:txBody>
      </p:sp>
      <p:pic>
        <p:nvPicPr>
          <p:cNvPr id="9" name="Picture 8">
            <a:extLst>
              <a:ext uri="{FF2B5EF4-FFF2-40B4-BE49-F238E27FC236}">
                <a16:creationId xmlns:a16="http://schemas.microsoft.com/office/drawing/2014/main" id="{060000E8-D7EA-471C-8D70-E28092B5C9B2}"/>
              </a:ext>
            </a:extLst>
          </p:cNvPr>
          <p:cNvPicPr>
            <a:picLocks noChangeAspect="1"/>
          </p:cNvPicPr>
          <p:nvPr/>
        </p:nvPicPr>
        <p:blipFill rotWithShape="1">
          <a:blip r:embed="rId2"/>
          <a:srcRect l="63141" t="18704" r="26282" b="19847"/>
          <a:stretch/>
        </p:blipFill>
        <p:spPr>
          <a:xfrm>
            <a:off x="7543800" y="115935"/>
            <a:ext cx="3649717" cy="6626129"/>
          </a:xfrm>
          <a:prstGeom prst="rect">
            <a:avLst/>
          </a:prstGeom>
        </p:spPr>
      </p:pic>
    </p:spTree>
    <p:extLst>
      <p:ext uri="{BB962C8B-B14F-4D97-AF65-F5344CB8AC3E}">
        <p14:creationId xmlns:p14="http://schemas.microsoft.com/office/powerpoint/2010/main" val="328121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Conclusion (Chapter 2)</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b="1" dirty="0"/>
              <a:t>Everything you need to know about variables: </a:t>
            </a:r>
            <a:r>
              <a:rPr lang="en-US" dirty="0"/>
              <a:t>Naming conventions, types, IDs, assignments, types conversions.</a:t>
            </a:r>
          </a:p>
          <a:p>
            <a:r>
              <a:rPr lang="en-US" b="1" dirty="0"/>
              <a:t>Using basic math operators in Python on mathematical variables: </a:t>
            </a:r>
            <a:r>
              <a:rPr lang="en-US" dirty="0"/>
              <a:t>+, -, *, /, //, %, **.</a:t>
            </a:r>
          </a:p>
          <a:p>
            <a:r>
              <a:rPr lang="en-US" b="1" dirty="0"/>
              <a:t>Combining operators and assignments.</a:t>
            </a:r>
          </a:p>
          <a:p>
            <a:r>
              <a:rPr lang="en-US" b="1" dirty="0"/>
              <a:t>Commenting: </a:t>
            </a:r>
            <a:r>
              <a:rPr lang="en-US" dirty="0"/>
              <a:t>in-line, block, docstring and header comments.</a:t>
            </a:r>
          </a:p>
          <a:p>
            <a:r>
              <a:rPr lang="en-US" b="1" dirty="0"/>
              <a:t>Printing and getting: </a:t>
            </a:r>
            <a:r>
              <a:rPr lang="en-US" dirty="0"/>
              <a:t>displaying with print(), getting with input().</a:t>
            </a:r>
          </a:p>
          <a:p>
            <a:r>
              <a:rPr lang="en-US" dirty="0"/>
              <a:t>And more things!</a:t>
            </a:r>
          </a:p>
        </p:txBody>
      </p:sp>
    </p:spTree>
    <p:extLst>
      <p:ext uri="{BB962C8B-B14F-4D97-AF65-F5344CB8AC3E}">
        <p14:creationId xmlns:p14="http://schemas.microsoft.com/office/powerpoint/2010/main" val="2049416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8C0-D1F8-4C54-8259-8A8951ACEFA5}"/>
              </a:ext>
            </a:extLst>
          </p:cNvPr>
          <p:cNvSpPr>
            <a:spLocks noGrp="1"/>
          </p:cNvSpPr>
          <p:nvPr>
            <p:ph type="title"/>
          </p:nvPr>
        </p:nvSpPr>
        <p:spPr/>
        <p:txBody>
          <a:bodyPr/>
          <a:lstStyle/>
          <a:p>
            <a:r>
              <a:rPr lang="en-US" dirty="0"/>
              <a:t>Matt’s Great Advice</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838200" y="1825625"/>
            <a:ext cx="5181600" cy="4667250"/>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Try making your variables names explicit.</a:t>
            </a:r>
          </a:p>
          <a:p>
            <a:pPr marL="0" indent="0">
              <a:buNone/>
            </a:pPr>
            <a:r>
              <a:rPr lang="en-US" sz="2400" dirty="0"/>
              <a:t>It is a good idea to make your </a:t>
            </a:r>
            <a:r>
              <a:rPr lang="en-US" sz="2400" b="1" dirty="0"/>
              <a:t>variables names</a:t>
            </a:r>
            <a:r>
              <a:rPr lang="en-US" sz="2400" dirty="0"/>
              <a:t> </a:t>
            </a:r>
            <a:r>
              <a:rPr lang="en-US" sz="2400" b="1" dirty="0">
                <a:solidFill>
                  <a:srgbClr val="00B050"/>
                </a:solidFill>
              </a:rPr>
              <a:t>explicit</a:t>
            </a:r>
            <a:r>
              <a:rPr lang="en-US" sz="2400" dirty="0"/>
              <a:t> (but not too much!) rather than using meaningless ones that leave your reader guessing what they stand for (x, y, a, b1, c2, etc.).</a:t>
            </a:r>
          </a:p>
          <a:p>
            <a:pPr marL="0" indent="0">
              <a:buNone/>
            </a:pPr>
            <a:r>
              <a:rPr lang="en-US" sz="2400" dirty="0"/>
              <a:t>You can </a:t>
            </a:r>
            <a:r>
              <a:rPr lang="en-US" sz="2400" b="1" dirty="0"/>
              <a:t>use</a:t>
            </a:r>
            <a:r>
              <a:rPr lang="en-US" sz="2400" dirty="0"/>
              <a:t> </a:t>
            </a:r>
            <a:r>
              <a:rPr lang="en-US" sz="2400" b="1" dirty="0"/>
              <a:t>underscores</a:t>
            </a:r>
            <a:r>
              <a:rPr lang="en-US" sz="2400" dirty="0"/>
              <a:t> if you find it helpful (e.g. </a:t>
            </a:r>
            <a:r>
              <a:rPr lang="en-US" sz="2400" dirty="0" err="1"/>
              <a:t>current_year</a:t>
            </a:r>
            <a:r>
              <a:rPr lang="en-US" sz="2400" dirty="0"/>
              <a:t> = 2020).</a:t>
            </a:r>
          </a:p>
          <a:p>
            <a:pPr marL="0" indent="0">
              <a:buNone/>
            </a:pPr>
            <a:r>
              <a:rPr lang="en-US" sz="2400" dirty="0"/>
              <a:t>Your future self, and colleagues, will thank you, when they work on your code later on.</a:t>
            </a:r>
          </a:p>
        </p:txBody>
      </p:sp>
      <p:pic>
        <p:nvPicPr>
          <p:cNvPr id="6" name="Picture 5" descr="A picture containing person, indoor, table, woman&#10;&#10;Description automatically generated">
            <a:extLst>
              <a:ext uri="{FF2B5EF4-FFF2-40B4-BE49-F238E27FC236}">
                <a16:creationId xmlns:a16="http://schemas.microsoft.com/office/drawing/2014/main" id="{4A1AC731-77A5-4D95-A7CC-C8B7A312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091" y="365125"/>
            <a:ext cx="5163364" cy="3872523"/>
          </a:xfrm>
          <a:prstGeom prst="rect">
            <a:avLst/>
          </a:prstGeom>
        </p:spPr>
      </p:pic>
      <p:pic>
        <p:nvPicPr>
          <p:cNvPr id="4" name="Picture 3">
            <a:extLst>
              <a:ext uri="{FF2B5EF4-FFF2-40B4-BE49-F238E27FC236}">
                <a16:creationId xmlns:a16="http://schemas.microsoft.com/office/drawing/2014/main" id="{49A5B840-2697-2B1A-1615-DC64DAADA519}"/>
              </a:ext>
            </a:extLst>
          </p:cNvPr>
          <p:cNvPicPr>
            <a:picLocks noChangeAspect="1"/>
          </p:cNvPicPr>
          <p:nvPr/>
        </p:nvPicPr>
        <p:blipFill>
          <a:blip r:embed="rId3"/>
          <a:stretch>
            <a:fillRect/>
          </a:stretch>
        </p:blipFill>
        <p:spPr>
          <a:xfrm>
            <a:off x="6172202" y="4589779"/>
            <a:ext cx="6022032" cy="1984643"/>
          </a:xfrm>
          <a:prstGeom prst="rect">
            <a:avLst/>
          </a:prstGeom>
        </p:spPr>
      </p:pic>
    </p:spTree>
    <p:extLst>
      <p:ext uri="{BB962C8B-B14F-4D97-AF65-F5344CB8AC3E}">
        <p14:creationId xmlns:p14="http://schemas.microsoft.com/office/powerpoint/2010/main" val="1742061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76B9B03-971E-AC95-F797-2E0E1518F3A3}"/>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6B86885A-9DA6-4108-2D21-9215FBAB295F}"/>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9263DE33-95D1-1F42-5972-8F34951DADC7}"/>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CDDB0422-A923-076A-C141-171570EC2C25}"/>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3FBD6353-12FD-EC58-D993-0BC12983E49C}"/>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dirty="0">
                <a:solidFill>
                  <a:srgbClr val="5B5B5B"/>
                </a:solidFill>
              </a:rPr>
              <a:t>What happens if you use the command "print = 5" in Python?</a:t>
            </a:r>
          </a:p>
        </p:txBody>
      </p:sp>
      <p:sp>
        <p:nvSpPr>
          <p:cNvPr id="10" name="Rectangle 9">
            <a:extLst>
              <a:ext uri="{FF2B5EF4-FFF2-40B4-BE49-F238E27FC236}">
                <a16:creationId xmlns:a16="http://schemas.microsoft.com/office/drawing/2014/main" id="{8413C00A-8814-EDE7-38D7-6A86FEB31FC8}"/>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54970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552B-8047-4A05-A980-09E766403BBB}"/>
              </a:ext>
            </a:extLst>
          </p:cNvPr>
          <p:cNvSpPr>
            <a:spLocks noGrp="1"/>
          </p:cNvSpPr>
          <p:nvPr>
            <p:ph type="title"/>
          </p:nvPr>
        </p:nvSpPr>
        <p:spPr/>
        <p:txBody>
          <a:bodyPr/>
          <a:lstStyle/>
          <a:p>
            <a:r>
              <a:rPr lang="en-US" dirty="0"/>
              <a:t>Multiple assignments</a:t>
            </a:r>
          </a:p>
        </p:txBody>
      </p:sp>
      <p:sp>
        <p:nvSpPr>
          <p:cNvPr id="3" name="Content Placeholder 2">
            <a:extLst>
              <a:ext uri="{FF2B5EF4-FFF2-40B4-BE49-F238E27FC236}">
                <a16:creationId xmlns:a16="http://schemas.microsoft.com/office/drawing/2014/main" id="{410E13D0-F028-4270-B61F-64D7A3CA714C}"/>
              </a:ext>
            </a:extLst>
          </p:cNvPr>
          <p:cNvSpPr>
            <a:spLocks noGrp="1"/>
          </p:cNvSpPr>
          <p:nvPr>
            <p:ph sz="half" idx="1"/>
          </p:nvPr>
        </p:nvSpPr>
        <p:spPr>
          <a:xfrm>
            <a:off x="838199" y="1505607"/>
            <a:ext cx="5435380" cy="5401595"/>
          </a:xfrm>
        </p:spPr>
        <p:txBody>
          <a:bodyPr>
            <a:normAutofit/>
          </a:bodyPr>
          <a:lstStyle/>
          <a:p>
            <a:pPr marL="0" indent="0">
              <a:buNone/>
            </a:pPr>
            <a:r>
              <a:rPr lang="en-US" dirty="0"/>
              <a:t>Python also allows </a:t>
            </a:r>
            <a:r>
              <a:rPr lang="en-US" b="1" dirty="0"/>
              <a:t>multiple</a:t>
            </a:r>
            <a:r>
              <a:rPr lang="en-US" dirty="0"/>
              <a:t> </a:t>
            </a:r>
            <a:r>
              <a:rPr lang="en-US" b="1" dirty="0"/>
              <a:t>assignments</a:t>
            </a:r>
            <a:r>
              <a:rPr lang="en-US" dirty="0"/>
              <a:t> using</a:t>
            </a:r>
          </a:p>
          <a:p>
            <a:pPr marL="514350" indent="-514350">
              <a:buFont typeface="+mj-lt"/>
              <a:buAutoNum type="arabicPeriod"/>
            </a:pPr>
            <a:r>
              <a:rPr lang="en-US" b="1" dirty="0"/>
              <a:t>Successive multiple equal signs: </a:t>
            </a:r>
            <a:r>
              <a:rPr lang="en-US" dirty="0"/>
              <a:t>the value on the far right is assigned to all variables names identically.</a:t>
            </a:r>
          </a:p>
          <a:p>
            <a:pPr marL="514350" indent="-514350">
              <a:buFont typeface="+mj-lt"/>
              <a:buAutoNum type="arabicPeriod"/>
            </a:pPr>
            <a:r>
              <a:rPr lang="en-US" b="1" dirty="0"/>
              <a:t>Or by having several variables names and values separated by commas on both sides:</a:t>
            </a:r>
            <a:br>
              <a:rPr lang="en-US" b="1" dirty="0"/>
            </a:br>
            <a:r>
              <a:rPr lang="en-US" dirty="0"/>
              <a:t>the</a:t>
            </a:r>
            <a:r>
              <a:rPr lang="en-US" b="1" dirty="0"/>
              <a:t> </a:t>
            </a:r>
            <a:r>
              <a:rPr lang="en-US" dirty="0"/>
              <a:t>values are respectively assigned to the variables names, in a one for one manner.</a:t>
            </a:r>
          </a:p>
        </p:txBody>
      </p:sp>
      <p:pic>
        <p:nvPicPr>
          <p:cNvPr id="5" name="Picture 4">
            <a:extLst>
              <a:ext uri="{FF2B5EF4-FFF2-40B4-BE49-F238E27FC236}">
                <a16:creationId xmlns:a16="http://schemas.microsoft.com/office/drawing/2014/main" id="{9282351B-C10D-41F9-804B-7D7E8466C218}"/>
              </a:ext>
            </a:extLst>
          </p:cNvPr>
          <p:cNvPicPr>
            <a:picLocks noChangeAspect="1"/>
          </p:cNvPicPr>
          <p:nvPr/>
        </p:nvPicPr>
        <p:blipFill rotWithShape="1">
          <a:blip r:embed="rId2"/>
          <a:srcRect l="63039" t="46406" r="29774" b="26621"/>
          <a:stretch/>
        </p:blipFill>
        <p:spPr>
          <a:xfrm>
            <a:off x="6673063" y="365125"/>
            <a:ext cx="5110769" cy="5994139"/>
          </a:xfrm>
          <a:prstGeom prst="rect">
            <a:avLst/>
          </a:prstGeom>
        </p:spPr>
      </p:pic>
    </p:spTree>
    <p:extLst>
      <p:ext uri="{BB962C8B-B14F-4D97-AF65-F5344CB8AC3E}">
        <p14:creationId xmlns:p14="http://schemas.microsoft.com/office/powerpoint/2010/main" val="333854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B350-E91B-4A65-8EB2-F9C24CD6ED7F}"/>
              </a:ext>
            </a:extLst>
          </p:cNvPr>
          <p:cNvSpPr>
            <a:spLocks noGrp="1"/>
          </p:cNvSpPr>
          <p:nvPr>
            <p:ph type="title"/>
          </p:nvPr>
        </p:nvSpPr>
        <p:spPr/>
        <p:txBody>
          <a:bodyPr/>
          <a:lstStyle/>
          <a:p>
            <a:r>
              <a:rPr lang="en-US" dirty="0"/>
              <a:t>Variable types</a:t>
            </a:r>
          </a:p>
        </p:txBody>
      </p:sp>
      <p:sp>
        <p:nvSpPr>
          <p:cNvPr id="3" name="Content Placeholder 2">
            <a:extLst>
              <a:ext uri="{FF2B5EF4-FFF2-40B4-BE49-F238E27FC236}">
                <a16:creationId xmlns:a16="http://schemas.microsoft.com/office/drawing/2014/main" id="{B8C03A20-096F-4D41-836A-E0A22169CB1E}"/>
              </a:ext>
            </a:extLst>
          </p:cNvPr>
          <p:cNvSpPr>
            <a:spLocks noGrp="1"/>
          </p:cNvSpPr>
          <p:nvPr>
            <p:ph sz="half" idx="1"/>
          </p:nvPr>
        </p:nvSpPr>
        <p:spPr>
          <a:xfrm>
            <a:off x="838200" y="1825624"/>
            <a:ext cx="5767552" cy="4929899"/>
          </a:xfrm>
        </p:spPr>
        <p:txBody>
          <a:bodyPr>
            <a:normAutofit/>
          </a:bodyPr>
          <a:lstStyle/>
          <a:p>
            <a:pPr marL="0" indent="0">
              <a:buNone/>
            </a:pPr>
            <a:r>
              <a:rPr lang="en-US" b="1" dirty="0"/>
              <a:t>Definition (</a:t>
            </a:r>
            <a:r>
              <a:rPr lang="en-US" b="1" dirty="0">
                <a:solidFill>
                  <a:srgbClr val="00B050"/>
                </a:solidFill>
              </a:rPr>
              <a:t>variable type/class</a:t>
            </a:r>
            <a:r>
              <a:rPr lang="en-US" b="1" dirty="0"/>
              <a:t>): </a:t>
            </a:r>
            <a:r>
              <a:rPr lang="en-US" dirty="0"/>
              <a:t>Everything in your computer is stored in memory as 0s and 1s.</a:t>
            </a:r>
            <a:br>
              <a:rPr lang="en-US" dirty="0"/>
            </a:br>
            <a:r>
              <a:rPr lang="en-US" dirty="0"/>
              <a:t>A </a:t>
            </a:r>
            <a:r>
              <a:rPr lang="en-US" b="1" dirty="0">
                <a:solidFill>
                  <a:srgbClr val="00B050"/>
                </a:solidFill>
              </a:rPr>
              <a:t>variable type/class</a:t>
            </a:r>
            <a:r>
              <a:rPr lang="en-US" dirty="0">
                <a:solidFill>
                  <a:srgbClr val="00B050"/>
                </a:solidFill>
              </a:rPr>
              <a:t> </a:t>
            </a:r>
            <a:r>
              <a:rPr lang="en-US" dirty="0"/>
              <a:t>defines how the sequence of 0s and 1s should be interpreted by the computer.</a:t>
            </a:r>
          </a:p>
          <a:p>
            <a:pPr marL="0" indent="0">
              <a:buNone/>
            </a:pPr>
            <a:r>
              <a:rPr lang="en-US" dirty="0"/>
              <a:t>Let us start with three basic types:</a:t>
            </a:r>
          </a:p>
          <a:p>
            <a:r>
              <a:rPr lang="en-US" b="1" dirty="0"/>
              <a:t>int:</a:t>
            </a:r>
            <a:r>
              <a:rPr lang="en-US" dirty="0"/>
              <a:t> an integer number.</a:t>
            </a:r>
          </a:p>
          <a:p>
            <a:r>
              <a:rPr lang="en-US" b="1" dirty="0"/>
              <a:t>float:</a:t>
            </a:r>
            <a:r>
              <a:rPr lang="en-US" dirty="0"/>
              <a:t> a floating point number, for decimal numbers.</a:t>
            </a:r>
          </a:p>
          <a:p>
            <a:r>
              <a:rPr lang="en-US" b="1" dirty="0"/>
              <a:t>str:</a:t>
            </a:r>
            <a:r>
              <a:rPr lang="en-US" dirty="0"/>
              <a:t> stands for string, a bunch of text.</a:t>
            </a:r>
          </a:p>
          <a:p>
            <a:endParaRPr lang="en-US" dirty="0"/>
          </a:p>
        </p:txBody>
      </p:sp>
      <p:pic>
        <p:nvPicPr>
          <p:cNvPr id="5" name="Picture 4">
            <a:extLst>
              <a:ext uri="{FF2B5EF4-FFF2-40B4-BE49-F238E27FC236}">
                <a16:creationId xmlns:a16="http://schemas.microsoft.com/office/drawing/2014/main" id="{E3CC9931-A5C1-48C9-B4A2-8646F4E88C74}"/>
              </a:ext>
            </a:extLst>
          </p:cNvPr>
          <p:cNvPicPr>
            <a:picLocks noChangeAspect="1"/>
          </p:cNvPicPr>
          <p:nvPr/>
        </p:nvPicPr>
        <p:blipFill rotWithShape="1">
          <a:blip r:embed="rId2"/>
          <a:srcRect l="60000" t="46376" r="31918" b="22243"/>
          <a:stretch/>
        </p:blipFill>
        <p:spPr>
          <a:xfrm>
            <a:off x="6605752" y="906307"/>
            <a:ext cx="4816365" cy="5844203"/>
          </a:xfrm>
          <a:prstGeom prst="rect">
            <a:avLst/>
          </a:prstGeom>
        </p:spPr>
      </p:pic>
    </p:spTree>
    <p:extLst>
      <p:ext uri="{BB962C8B-B14F-4D97-AF65-F5344CB8AC3E}">
        <p14:creationId xmlns:p14="http://schemas.microsoft.com/office/powerpoint/2010/main" val="298012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B350-E91B-4A65-8EB2-F9C24CD6ED7F}"/>
              </a:ext>
            </a:extLst>
          </p:cNvPr>
          <p:cNvSpPr>
            <a:spLocks noGrp="1"/>
          </p:cNvSpPr>
          <p:nvPr>
            <p:ph type="title"/>
          </p:nvPr>
        </p:nvSpPr>
        <p:spPr/>
        <p:txBody>
          <a:bodyPr/>
          <a:lstStyle/>
          <a:p>
            <a:r>
              <a:rPr lang="en-US" dirty="0"/>
              <a:t>Variable IDs</a:t>
            </a:r>
          </a:p>
        </p:txBody>
      </p:sp>
      <p:sp>
        <p:nvSpPr>
          <p:cNvPr id="3" name="Content Placeholder 2">
            <a:extLst>
              <a:ext uri="{FF2B5EF4-FFF2-40B4-BE49-F238E27FC236}">
                <a16:creationId xmlns:a16="http://schemas.microsoft.com/office/drawing/2014/main" id="{B8C03A20-096F-4D41-836A-E0A22169CB1E}"/>
              </a:ext>
            </a:extLst>
          </p:cNvPr>
          <p:cNvSpPr>
            <a:spLocks noGrp="1"/>
          </p:cNvSpPr>
          <p:nvPr>
            <p:ph sz="half" idx="1"/>
          </p:nvPr>
        </p:nvSpPr>
        <p:spPr>
          <a:xfrm>
            <a:off x="838200" y="1825624"/>
            <a:ext cx="5181600" cy="4929899"/>
          </a:xfrm>
        </p:spPr>
        <p:txBody>
          <a:bodyPr>
            <a:normAutofit/>
          </a:bodyPr>
          <a:lstStyle/>
          <a:p>
            <a:pPr marL="0" indent="0">
              <a:buNone/>
            </a:pPr>
            <a:r>
              <a:rPr lang="en-US" b="1" dirty="0"/>
              <a:t>Definition (</a:t>
            </a:r>
            <a:r>
              <a:rPr lang="en-US" b="1" dirty="0">
                <a:solidFill>
                  <a:srgbClr val="00B050"/>
                </a:solidFill>
              </a:rPr>
              <a:t>variable ID</a:t>
            </a:r>
            <a:r>
              <a:rPr lang="en-US" b="1" dirty="0"/>
              <a:t>): </a:t>
            </a:r>
            <a:r>
              <a:rPr lang="en-US" dirty="0"/>
              <a:t>Everything in your computer is stored in memory as 0s and 1s. </a:t>
            </a:r>
          </a:p>
          <a:p>
            <a:pPr marL="0" indent="0">
              <a:buNone/>
            </a:pPr>
            <a:r>
              <a:rPr lang="en-US" dirty="0"/>
              <a:t>A </a:t>
            </a:r>
            <a:r>
              <a:rPr lang="en-US" b="1" dirty="0">
                <a:solidFill>
                  <a:srgbClr val="00B050"/>
                </a:solidFill>
              </a:rPr>
              <a:t>variable ID</a:t>
            </a:r>
            <a:r>
              <a:rPr lang="en-US" dirty="0">
                <a:solidFill>
                  <a:srgbClr val="00B050"/>
                </a:solidFill>
              </a:rPr>
              <a:t> </a:t>
            </a:r>
            <a:r>
              <a:rPr lang="en-US" dirty="0"/>
              <a:t>returns a number, corresponding to a memory address where the variable is being stored in memory.</a:t>
            </a:r>
          </a:p>
          <a:p>
            <a:pPr marL="0" indent="0">
              <a:buNone/>
            </a:pPr>
            <a:r>
              <a:rPr lang="en-US" dirty="0"/>
              <a:t>The storing process for variables is automatically handled by your computer. More on this later, so let us keep it in mind.</a:t>
            </a:r>
          </a:p>
        </p:txBody>
      </p:sp>
      <p:pic>
        <p:nvPicPr>
          <p:cNvPr id="4" name="Picture 3">
            <a:extLst>
              <a:ext uri="{FF2B5EF4-FFF2-40B4-BE49-F238E27FC236}">
                <a16:creationId xmlns:a16="http://schemas.microsoft.com/office/drawing/2014/main" id="{8C4795E4-4D65-4C39-9172-731BBAADC8EE}"/>
              </a:ext>
            </a:extLst>
          </p:cNvPr>
          <p:cNvPicPr>
            <a:picLocks noChangeAspect="1"/>
          </p:cNvPicPr>
          <p:nvPr/>
        </p:nvPicPr>
        <p:blipFill rotWithShape="1">
          <a:blip r:embed="rId2"/>
          <a:srcRect l="60065" t="40898" r="32179" b="29437"/>
          <a:stretch/>
        </p:blipFill>
        <p:spPr>
          <a:xfrm>
            <a:off x="6689968" y="882031"/>
            <a:ext cx="4806463" cy="5744655"/>
          </a:xfrm>
          <a:prstGeom prst="rect">
            <a:avLst/>
          </a:prstGeom>
        </p:spPr>
      </p:pic>
    </p:spTree>
    <p:extLst>
      <p:ext uri="{BB962C8B-B14F-4D97-AF65-F5344CB8AC3E}">
        <p14:creationId xmlns:p14="http://schemas.microsoft.com/office/powerpoint/2010/main" val="1998032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2.0.5522"/>
  <p:tag name="SLIDO_PRESENTATION_ID" val="00000000-0000-0000-0000-000000000000"/>
  <p:tag name="SLIDO_EVENT_UUID" val="58a30586-c072-4ef0-8852-5675837a002f"/>
  <p:tag name="SLIDO_EVENT_SECTION_UUID" val="85c640a2-5703-4ccd-a89b-b84829df6c2d"/>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jMwMTM2NzR9"/>
  <p:tag name="SLIDO_TYPE" val="SlidoPoll"/>
  <p:tag name="SLIDO_POLL_UUID" val="4239fd20-4d7b-4b21-9ee3-7b6197a7d3ad"/>
  <p:tag name="SLIDO_TIMELINE" val="W3sicG9sbFF1ZXN0aW9uVXVpZCI6IjViODRmMzYyLTkxZDktNGQ0Ny05ZDFjLTk0NjJiOWI2NGZlNiIsInNob3dSZXN1bHRzIjpmYWxzZSwic2hvd0NvcnJlY3RBbnN3ZXJzIjpmYWxzZSwidm90aW5nTG9ja2VkIjpmYWxzZX0seyJwb2xsUXVlc3Rpb25VdWlkIjoiNWI4NGYzNjItOTFkOS00ZDQ3LTlkMWMtOTQ2MmI5YjY0ZmU2Iiwic2hvd1Jlc3VsdHMiOnRydWUsInNob3dDb3JyZWN0QW5zd2VycyI6dHJ1ZSwidm90aW5nTG9ja2VkIjpmYWxzZX1d"/>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234</TotalTime>
  <Words>2653</Words>
  <Application>Microsoft Office PowerPoint</Application>
  <PresentationFormat>Widescreen</PresentationFormat>
  <Paragraphs>228</Paragraphs>
  <Slides>40</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Aptos</vt:lpstr>
      <vt:lpstr>Aptos Display</vt:lpstr>
      <vt:lpstr>Arial</vt:lpstr>
      <vt:lpstr>Calibri</vt:lpstr>
      <vt:lpstr>Calibri Light</vt:lpstr>
      <vt:lpstr>Cambria Math</vt:lpstr>
      <vt:lpstr>Wingdings</vt:lpstr>
      <vt:lpstr>Office Theme</vt:lpstr>
      <vt:lpstr>1_Office Theme</vt:lpstr>
      <vt:lpstr>A gamified introduction to Python Programming  Lecture 2 Basic Concepts of Programming</vt:lpstr>
      <vt:lpstr>Outline (Chapter 2)</vt:lpstr>
      <vt:lpstr>Recall: our second task in Lesson 1</vt:lpstr>
      <vt:lpstr>About variables names</vt:lpstr>
      <vt:lpstr>Matt’s Great Advice</vt:lpstr>
      <vt:lpstr>PowerPoint Presentation</vt:lpstr>
      <vt:lpstr>Multiple assignments</vt:lpstr>
      <vt:lpstr>Variable types</vt:lpstr>
      <vt:lpstr>Variable IDs</vt:lpstr>
      <vt:lpstr>Type conversion</vt:lpstr>
      <vt:lpstr>Type conversion</vt:lpstr>
      <vt:lpstr>Type conversion</vt:lpstr>
      <vt:lpstr>Type conversion</vt:lpstr>
      <vt:lpstr>Python basic operators</vt:lpstr>
      <vt:lpstr>Python basic operators</vt:lpstr>
      <vt:lpstr>Python basic operators</vt:lpstr>
      <vt:lpstr>Combining operators and assignments</vt:lpstr>
      <vt:lpstr>Operation precedence</vt:lpstr>
      <vt:lpstr>Activity 1: Compute the roots of a quadratic equation, with strictly positive determinant</vt:lpstr>
      <vt:lpstr>Activity 1: Compute the roots of a quadratic equation, with strictly positive determinant</vt:lpstr>
      <vt:lpstr>Activity 1: Compute the roots of a quadratic equation, with strictly positive determinant</vt:lpstr>
      <vt:lpstr>Activity 1: Solution</vt:lpstr>
      <vt:lpstr>Single line comments</vt:lpstr>
      <vt:lpstr>Block comments</vt:lpstr>
      <vt:lpstr>Block comments</vt:lpstr>
      <vt:lpstr>Matt’s Great advice</vt:lpstr>
      <vt:lpstr>About the print() function</vt:lpstr>
      <vt:lpstr>About the print(), and the format() function</vt:lpstr>
      <vt:lpstr>Getting values from a user with input()</vt:lpstr>
      <vt:lpstr>Getting values from a user with input()</vt:lpstr>
      <vt:lpstr>PowerPoint Presentation</vt:lpstr>
      <vt:lpstr>Getting values from a user with input()</vt:lpstr>
      <vt:lpstr>Reminder: we do not do math with strings!</vt:lpstr>
      <vt:lpstr>Getting values from a user with input()</vt:lpstr>
      <vt:lpstr>How to spam your enemies</vt:lpstr>
      <vt:lpstr>Fixing our faulty code</vt:lpstr>
      <vt:lpstr>Matt’s Great advice</vt:lpstr>
      <vt:lpstr>Activity 2: Ask users about personal details</vt:lpstr>
      <vt:lpstr>Activity 2: Ask users about personal details</vt:lpstr>
      <vt:lpstr>Conclusion (Chapter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DE MARI</dc:creator>
  <cp:lastModifiedBy>Matthieu DE MARI</cp:lastModifiedBy>
  <cp:revision>19</cp:revision>
  <dcterms:created xsi:type="dcterms:W3CDTF">2024-08-07T06:48:53Z</dcterms:created>
  <dcterms:modified xsi:type="dcterms:W3CDTF">2025-08-01T08:18:31Z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1.12.0.5522</vt:lpwstr>
  </property>
  <property fmtid="{D5CDD505-2E9C-101B-9397-08002B2CF9AE}" pid="3" name="MSIP_Label_be298231-ee28-4c9e-9ffa-238d0040efda_Enabled">
    <vt:lpwstr>true</vt:lpwstr>
  </property>
  <property fmtid="{D5CDD505-2E9C-101B-9397-08002B2CF9AE}" pid="4" name="MSIP_Label_be298231-ee28-4c9e-9ffa-238d0040efda_SetDate">
    <vt:lpwstr>2025-03-12T05:22:56Z</vt:lpwstr>
  </property>
  <property fmtid="{D5CDD505-2E9C-101B-9397-08002B2CF9AE}" pid="5" name="MSIP_Label_be298231-ee28-4c9e-9ffa-238d0040efda_Method">
    <vt:lpwstr>Privileged</vt:lpwstr>
  </property>
  <property fmtid="{D5CDD505-2E9C-101B-9397-08002B2CF9AE}" pid="6" name="MSIP_Label_be298231-ee28-4c9e-9ffa-238d0040efda_Name">
    <vt:lpwstr>Public</vt:lpwstr>
  </property>
  <property fmtid="{D5CDD505-2E9C-101B-9397-08002B2CF9AE}" pid="7" name="MSIP_Label_be298231-ee28-4c9e-9ffa-238d0040efda_SiteId">
    <vt:lpwstr>3476b776-e990-4f72-b950-62489831623d</vt:lpwstr>
  </property>
  <property fmtid="{D5CDD505-2E9C-101B-9397-08002B2CF9AE}" pid="8" name="MSIP_Label_be298231-ee28-4c9e-9ffa-238d0040efda_ActionId">
    <vt:lpwstr>447fc53f-5d71-4e33-8e63-a6ccea475705</vt:lpwstr>
  </property>
  <property fmtid="{D5CDD505-2E9C-101B-9397-08002B2CF9AE}" pid="9" name="MSIP_Label_be298231-ee28-4c9e-9ffa-238d0040efda_ContentBits">
    <vt:lpwstr>0</vt:lpwstr>
  </property>
  <property fmtid="{D5CDD505-2E9C-101B-9397-08002B2CF9AE}" pid="10" name="MSIP_Label_be298231-ee28-4c9e-9ffa-238d0040efda_Tag">
    <vt:lpwstr>10, 0, 1, 1</vt:lpwstr>
  </property>
</Properties>
</file>